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FE8"/>
          </a:solidFill>
        </a:fill>
      </a:tcStyle>
    </a:wholeTbl>
    <a:band2H>
      <a:tcTxStyle b="def" i="def"/>
      <a:tcStyle>
        <a:tcBdr/>
        <a:fill>
          <a:solidFill>
            <a:srgbClr val="E7F0F4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2CB"/>
          </a:solidFill>
        </a:fill>
      </a:tcStyle>
    </a:wholeTbl>
    <a:band2H>
      <a:tcTxStyle b="def" i="def"/>
      <a:tcStyle>
        <a:tcBdr/>
        <a:fill>
          <a:solidFill>
            <a:srgbClr val="FBEAE7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DCE"/>
          </a:solidFill>
        </a:fill>
      </a:tcStyle>
    </a:wholeTbl>
    <a:band2H>
      <a:tcTxStyle b="def" i="def"/>
      <a:tcStyle>
        <a:tcBdr/>
        <a:fill>
          <a:solidFill>
            <a:srgbClr val="ECE7E8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Shape 111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2" name="Shape 111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AS1 := 10.1.0.0/24</a:t>
            </a:r>
          </a:p>
          <a:p>
            <a:pPr/>
            <a:r>
              <a:t>|</a:t>
            </a:r>
          </a:p>
          <a:p>
            <a:pPr/>
            <a:r>
              <a:t>AS2 := 10.1.2.0/23 —&gt;  Combine AS1 + AS3: 10.1.0.0/23 </a:t>
            </a:r>
          </a:p>
          <a:p>
            <a:pPr/>
            <a:r>
              <a:t>|</a:t>
            </a:r>
          </a:p>
          <a:p>
            <a:pPr/>
            <a:r>
              <a:t>AS3 := 10.1.1.0/24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bg>
      <p:bgPr>
        <a:solidFill>
          <a:srgbClr val="4646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" name="Rectangle 9"/>
          <p:cNvSpPr/>
          <p:nvPr/>
        </p:nvSpPr>
        <p:spPr>
          <a:xfrm>
            <a:off x="-9144" y="6053328"/>
            <a:ext cx="2249424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" name="Rectangle 10"/>
          <p:cNvSpPr/>
          <p:nvPr/>
        </p:nvSpPr>
        <p:spPr>
          <a:xfrm>
            <a:off x="2359151" y="6044184"/>
            <a:ext cx="6784849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F5FA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2362200" y="6050036"/>
            <a:ext cx="6705600" cy="685801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6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None/>
              <a:defRPr sz="26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None/>
              <a:defRPr sz="26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None/>
              <a:defRPr sz="26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None/>
              <a:defRPr sz="2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246697" y="2527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EF5FA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/>
          <p:nvPr>
            <p:ph type="title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0" name="Body Level One…"/>
          <p:cNvSpPr txBox="1"/>
          <p:nvPr>
            <p:ph type="body" idx="1"/>
          </p:nvPr>
        </p:nvSpPr>
        <p:spPr>
          <a:xfrm>
            <a:off x="457200" y="609600"/>
            <a:ext cx="5562600" cy="551656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Rectangle 6"/>
          <p:cNvSpPr/>
          <p:nvPr/>
        </p:nvSpPr>
        <p:spPr>
          <a:xfrm>
            <a:off x="6096317" y="0"/>
            <a:ext cx="320041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2" name="Rectangle 7"/>
          <p:cNvSpPr/>
          <p:nvPr/>
        </p:nvSpPr>
        <p:spPr>
          <a:xfrm>
            <a:off x="6142037" y="609600"/>
            <a:ext cx="228601" cy="62484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3" name="Rectangle 8"/>
          <p:cNvSpPr/>
          <p:nvPr/>
        </p:nvSpPr>
        <p:spPr>
          <a:xfrm>
            <a:off x="6142037" y="0"/>
            <a:ext cx="228601" cy="5334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 rot="5400000">
            <a:off x="6082935" y="1003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" name="Title Text"/>
          <p:cNvSpPr txBox="1"/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93297" y="124230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8" name="Body Level One…"/>
          <p:cNvSpPr txBox="1"/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1371600" y="2743200"/>
            <a:ext cx="7123114" cy="16732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800">
                <a:solidFill>
                  <a:srgbClr val="464646"/>
                </a:solidFill>
              </a:defRPr>
            </a:lvl1pPr>
            <a:lvl2pPr marL="0" indent="365760">
              <a:buClrTx/>
              <a:buSzTx/>
              <a:buNone/>
              <a:defRPr sz="2800">
                <a:solidFill>
                  <a:srgbClr val="464646"/>
                </a:solidFill>
              </a:defRPr>
            </a:lvl2pPr>
            <a:lvl3pPr marL="0" indent="685800">
              <a:buClrTx/>
              <a:buSzTx/>
              <a:buNone/>
              <a:defRPr sz="2800">
                <a:solidFill>
                  <a:srgbClr val="464646"/>
                </a:solidFill>
              </a:defRPr>
            </a:lvl3pPr>
            <a:lvl4pPr marL="0" indent="1143000">
              <a:buClrTx/>
              <a:buSzTx/>
              <a:buNone/>
              <a:defRPr sz="2800">
                <a:solidFill>
                  <a:srgbClr val="464646"/>
                </a:solidFill>
              </a:defRPr>
            </a:lvl4pPr>
            <a:lvl5pPr marL="0" indent="1600200">
              <a:buClrTx/>
              <a:buSzTx/>
              <a:buNone/>
              <a:defRPr sz="2800">
                <a:solidFill>
                  <a:srgbClr val="46464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Rectangle 6"/>
          <p:cNvSpPr/>
          <p:nvPr/>
        </p:nvSpPr>
        <p:spPr>
          <a:xfrm>
            <a:off x="0" y="228600"/>
            <a:ext cx="9144000" cy="1143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" name="Rectangle 7"/>
          <p:cNvSpPr/>
          <p:nvPr/>
        </p:nvSpPr>
        <p:spPr>
          <a:xfrm>
            <a:off x="0" y="304800"/>
            <a:ext cx="1295400" cy="9906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" name="Rectangle 8"/>
          <p:cNvSpPr/>
          <p:nvPr/>
        </p:nvSpPr>
        <p:spPr>
          <a:xfrm>
            <a:off x="1371600" y="304800"/>
            <a:ext cx="7772400" cy="9906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371600" y="304800"/>
            <a:ext cx="7620000" cy="990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433853" y="590867"/>
            <a:ext cx="427694" cy="43434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0" name="Title Text"/>
          <p:cNvSpPr txBox="1"/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half" idx="1"/>
          </p:nvPr>
        </p:nvSpPr>
        <p:spPr>
          <a:xfrm>
            <a:off x="609600" y="1589567"/>
            <a:ext cx="3886200" cy="45720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0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1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533400" y="273050"/>
            <a:ext cx="8153400" cy="86995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half" idx="1"/>
          </p:nvPr>
        </p:nvSpPr>
        <p:spPr>
          <a:xfrm>
            <a:off x="609600" y="2438400"/>
            <a:ext cx="3886200" cy="3581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5" name="Text Placeholder 15"/>
          <p:cNvSpPr/>
          <p:nvPr>
            <p:ph type="body" sz="quarter" idx="13"/>
          </p:nvPr>
        </p:nvSpPr>
        <p:spPr>
          <a:xfrm>
            <a:off x="609600" y="1752600"/>
            <a:ext cx="3886200" cy="640081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b="1" sz="2000">
                <a:solidFill>
                  <a:srgbClr val="FFFFFF"/>
                </a:solidFill>
              </a:defRPr>
            </a:pPr>
          </a:p>
        </p:txBody>
      </p:sp>
      <p:sp>
        <p:nvSpPr>
          <p:cNvPr id="66" name="Text Placeholder 14"/>
          <p:cNvSpPr/>
          <p:nvPr>
            <p:ph type="body" sz="quarter" idx="14"/>
          </p:nvPr>
        </p:nvSpPr>
        <p:spPr>
          <a:xfrm>
            <a:off x="4800600" y="1752600"/>
            <a:ext cx="3886200" cy="640081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b="1" sz="20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2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3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Title Text"/>
          <p:cNvSpPr txBox="1"/>
          <p:nvPr>
            <p:ph type="title"/>
          </p:nvPr>
        </p:nvSpPr>
        <p:spPr>
          <a:xfrm>
            <a:off x="609600" y="273050"/>
            <a:ext cx="8077200" cy="86995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609600" y="1752600"/>
            <a:ext cx="1600200" cy="4343400"/>
          </a:xfrm>
          <a:prstGeom prst="rect">
            <a:avLst/>
          </a:prstGeom>
          <a:solidFill>
            <a:schemeClr val="accent2"/>
          </a:solidFill>
          <a:ln w="50800" cap="sq">
            <a:solidFill>
              <a:schemeClr val="accent2"/>
            </a:solidFill>
            <a:miter lim="800000"/>
          </a:ln>
        </p:spPr>
        <p:txBody>
          <a:bodyPr lIns="91439" tIns="91439" rIns="91439" bIns="91439"/>
          <a:lstStyle>
            <a:lvl1pPr marL="0" indent="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1pPr>
            <a:lvl2pPr marL="0" indent="36576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2pPr>
            <a:lvl3pPr marL="0" indent="6858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3pPr>
            <a:lvl4pPr marL="0" indent="11430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4pPr>
            <a:lvl5pPr marL="0" indent="16002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Body Level One…"/>
          <p:cNvSpPr txBox="1"/>
          <p:nvPr>
            <p:ph type="body" sz="quarter" idx="1"/>
          </p:nvPr>
        </p:nvSpPr>
        <p:spPr>
          <a:xfrm>
            <a:off x="1600200" y="5486400"/>
            <a:ext cx="7315200" cy="685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700"/>
            </a:lvl1pPr>
            <a:lvl2pPr marL="0" indent="365760">
              <a:buClrTx/>
              <a:buSzTx/>
              <a:buNone/>
              <a:defRPr sz="1700"/>
            </a:lvl2pPr>
            <a:lvl3pPr marL="0" indent="685800">
              <a:buClrTx/>
              <a:buSzTx/>
              <a:buNone/>
              <a:defRPr sz="1700"/>
            </a:lvl3pPr>
            <a:lvl4pPr marL="0" indent="1143000">
              <a:buClrTx/>
              <a:buSzTx/>
              <a:buNone/>
              <a:defRPr sz="1700"/>
            </a:lvl4pPr>
            <a:lvl5pPr marL="0" indent="1600200">
              <a:buClrTx/>
              <a:buSzTx/>
              <a:buNone/>
              <a:defRPr sz="1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Rectangle 7"/>
          <p:cNvSpPr/>
          <p:nvPr/>
        </p:nvSpPr>
        <p:spPr>
          <a:xfrm>
            <a:off x="-9145" y="4572000"/>
            <a:ext cx="9144001" cy="8869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5" name="Rectangle 8"/>
          <p:cNvSpPr/>
          <p:nvPr/>
        </p:nvSpPr>
        <p:spPr>
          <a:xfrm>
            <a:off x="-9145" y="4663440"/>
            <a:ext cx="1463042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6" name="Rectangle 9"/>
          <p:cNvSpPr/>
          <p:nvPr/>
        </p:nvSpPr>
        <p:spPr>
          <a:xfrm>
            <a:off x="1545336" y="4654296"/>
            <a:ext cx="7598665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7" name="Title Text"/>
          <p:cNvSpPr txBox="1"/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8" name="Rectangle 10"/>
          <p:cNvSpPr/>
          <p:nvPr/>
        </p:nvSpPr>
        <p:spPr>
          <a:xfrm>
            <a:off x="1447800" y="0"/>
            <a:ext cx="100585" cy="68671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483091" y="4756467"/>
            <a:ext cx="481618" cy="485141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10" name="Picture Placeholder 2"/>
          <p:cNvSpPr/>
          <p:nvPr>
            <p:ph type="pic" idx="13"/>
          </p:nvPr>
        </p:nvSpPr>
        <p:spPr>
          <a:xfrm>
            <a:off x="1560575" y="0"/>
            <a:ext cx="7583425" cy="456895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93297" y="6272530"/>
            <a:ext cx="346806" cy="332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 fontScale="100000" lnSpcReduction="0"/>
          </a:bodyPr>
          <a:lstStyle>
            <a:lvl1pPr algn="ctr">
              <a:defRPr b="1">
                <a:solidFill>
                  <a:srgbClr val="4646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20040" marR="0" indent="-32004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0000"/>
        <a:buFontTx/>
        <a:buChar char="◻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1pPr>
      <a:lvl2pPr marL="671732" marR="0" indent="-305972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0000"/>
        <a:buFontTx/>
        <a:buChar char="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2pPr>
      <a:lvl3pPr marL="974034" marR="0" indent="-288234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3pPr>
      <a:lvl4pPr marL="1474469" marR="0" indent="-33146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4pPr>
      <a:lvl5pPr marL="1931670" marR="0" indent="-33147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5000"/>
        <a:buFontTx/>
        <a:buChar char="■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5pPr>
      <a:lvl6pPr marL="224282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6pPr>
      <a:lvl7pPr marL="251713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7pPr>
      <a:lvl8pPr marL="279146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8pPr>
      <a:lvl9pPr marL="306577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2900" u="none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mislove.org/" TargetMode="External"/><Relationship Id="rId3" Type="http://schemas.openxmlformats.org/officeDocument/2006/relationships/hyperlink" Target="http://cbw.sh/" TargetMode="External"/><Relationship Id="rId4" Type="http://schemas.openxmlformats.org/officeDocument/2006/relationships/hyperlink" Target="http://david.choffnes.com/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tp://ftp.arin.net/info/asn.txt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ubtitle 2"/>
          <p:cNvSpPr txBox="1"/>
          <p:nvPr/>
        </p:nvSpPr>
        <p:spPr>
          <a:xfrm>
            <a:off x="685798" y="3496235"/>
            <a:ext cx="7990114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spcBef>
                <a:spcPts val="700"/>
              </a:spcBef>
              <a:defRPr b="1" sz="3600">
                <a:solidFill>
                  <a:srgbClr val="FFFFFF"/>
                </a:solidFill>
              </a:defRPr>
            </a:pPr>
            <a:r>
              <a:t>Lecture 10: Inter Domain Routing</a:t>
            </a:r>
            <a:endParaRPr sz="2600"/>
          </a:p>
          <a:p>
            <a:pPr>
              <a:spcBef>
                <a:spcPts val="700"/>
              </a:spcBef>
              <a:defRPr b="1" sz="3600">
                <a:solidFill>
                  <a:srgbClr val="FFFFFF"/>
                </a:solidFill>
              </a:defRPr>
            </a:pPr>
            <a:r>
              <a:t>(It’s all about the Money)</a:t>
            </a:r>
          </a:p>
        </p:txBody>
      </p:sp>
      <p:sp>
        <p:nvSpPr>
          <p:cNvPr id="144" name="Title 1"/>
          <p:cNvSpPr txBox="1"/>
          <p:nvPr>
            <p:ph type="ctrTitle"/>
          </p:nvPr>
        </p:nvSpPr>
        <p:spPr>
          <a:xfrm>
            <a:off x="685799" y="1143000"/>
            <a:ext cx="7395882" cy="1828800"/>
          </a:xfrm>
          <a:prstGeom prst="rect">
            <a:avLst/>
          </a:prstGeom>
        </p:spPr>
        <p:txBody>
          <a:bodyPr/>
          <a:lstStyle/>
          <a:p>
            <a:pPr defTabSz="777240">
              <a:defRPr cap="none" sz="5100"/>
            </a:pPr>
            <a:r>
              <a:t>CSCI-351</a:t>
            </a:r>
            <a:br/>
            <a:r>
              <a:rPr sz="4165"/>
              <a:t>Data communication and Networks</a:t>
            </a:r>
          </a:p>
        </p:txBody>
      </p:sp>
      <p:sp>
        <p:nvSpPr>
          <p:cNvPr id="145" name="The slide is built with the help of Prof. Alan Mislove, Christo Wilson, and David Choffnes's class"/>
          <p:cNvSpPr txBox="1"/>
          <p:nvPr/>
        </p:nvSpPr>
        <p:spPr>
          <a:xfrm>
            <a:off x="2387002" y="6292595"/>
            <a:ext cx="627499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700"/>
              </a:spcBef>
              <a:defRPr sz="1300">
                <a:solidFill>
                  <a:srgbClr val="FFFFFF"/>
                </a:solidFill>
              </a:defRPr>
            </a:pPr>
            <a:r>
              <a:t>The slide is built with the help of Prof. </a:t>
            </a:r>
            <a:r>
              <a:rPr>
                <a:hlinkClick r:id="rId2" invalidUrl="" action="" tgtFrame="" tooltip="" history="1" highlightClick="0" endSnd="0"/>
              </a:rPr>
              <a:t>Alan Mislove</a:t>
            </a:r>
            <a:r>
              <a:t>, </a:t>
            </a:r>
            <a:r>
              <a:rPr>
                <a:hlinkClick r:id="rId3" invalidUrl="" action="" tgtFrame="" tooltip="" history="1" highlightClick="0" endSnd="0"/>
              </a:rPr>
              <a:t>Christo Wilson</a:t>
            </a:r>
            <a:r>
              <a:t>, and </a:t>
            </a:r>
            <a:r>
              <a:rPr>
                <a:hlinkClick r:id="rId4" invalidUrl="" action="" tgtFrame="" tooltip="" history="1" highlightClick="0" endSnd="0"/>
              </a:rPr>
              <a:t>David Choffnes</a:t>
            </a:r>
            <a:r>
              <a:t>'s class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Peering Wars</a:t>
            </a:r>
          </a:p>
        </p:txBody>
      </p:sp>
      <p:sp>
        <p:nvSpPr>
          <p:cNvPr id="415" name="Content Placeholder 5"/>
          <p:cNvSpPr txBox="1"/>
          <p:nvPr>
            <p:ph type="body" sz="half" idx="1"/>
          </p:nvPr>
        </p:nvSpPr>
        <p:spPr>
          <a:xfrm>
            <a:off x="104171" y="2273144"/>
            <a:ext cx="4391630" cy="3581401"/>
          </a:xfrm>
          <a:prstGeom prst="rect">
            <a:avLst/>
          </a:prstGeom>
        </p:spPr>
        <p:txBody>
          <a:bodyPr/>
          <a:lstStyle/>
          <a:p>
            <a:pPr/>
            <a:r>
              <a:t>Reduce upstream costs</a:t>
            </a:r>
          </a:p>
          <a:p>
            <a:pPr/>
            <a:r>
              <a:t>Improve end-to-end performance</a:t>
            </a:r>
          </a:p>
          <a:p>
            <a:pPr/>
            <a:r>
              <a:t>May be the only way to connect to parts of the Internet</a:t>
            </a:r>
          </a:p>
        </p:txBody>
      </p:sp>
      <p:sp>
        <p:nvSpPr>
          <p:cNvPr id="416" name="Content Placeholder 7"/>
          <p:cNvSpPr txBox="1"/>
          <p:nvPr/>
        </p:nvSpPr>
        <p:spPr>
          <a:xfrm>
            <a:off x="4800598" y="2273144"/>
            <a:ext cx="4250804" cy="3985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You would rather have customers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Peers are often competitors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Peering agreements require periodic renegotiation</a:t>
            </a:r>
          </a:p>
        </p:txBody>
      </p:sp>
      <p:sp>
        <p:nvSpPr>
          <p:cNvPr id="417" name="Slide Number Placeholder 2"/>
          <p:cNvSpPr txBox="1"/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18" name="Text Placeholder 4"/>
          <p:cNvSpPr/>
          <p:nvPr>
            <p:ph type="body" idx="13"/>
          </p:nvPr>
        </p:nvSpPr>
        <p:spPr>
          <a:xfrm>
            <a:off x="104171" y="1587344"/>
            <a:ext cx="4391630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Peer</a:t>
            </a:r>
          </a:p>
        </p:txBody>
      </p:sp>
      <p:sp>
        <p:nvSpPr>
          <p:cNvPr id="419" name="Text Placeholder 6"/>
          <p:cNvSpPr/>
          <p:nvPr>
            <p:ph type="body" idx="14"/>
          </p:nvPr>
        </p:nvSpPr>
        <p:spPr>
          <a:xfrm>
            <a:off x="4800598" y="1587344"/>
            <a:ext cx="4250804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Don’t Peer</a:t>
            </a:r>
          </a:p>
        </p:txBody>
      </p:sp>
      <p:sp>
        <p:nvSpPr>
          <p:cNvPr id="420" name="Text Placeholder 4"/>
          <p:cNvSpPr txBox="1"/>
          <p:nvPr/>
        </p:nvSpPr>
        <p:spPr>
          <a:xfrm>
            <a:off x="609114" y="5760901"/>
            <a:ext cx="7818795" cy="93735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spcBef>
                <a:spcPts val="700"/>
              </a:spcBef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Peering struggles in the ISP world are extremely contentions, agreements are usually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0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traight Connector 185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42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Two Types of BGP Neighbors</a:t>
            </a:r>
          </a:p>
        </p:txBody>
      </p:sp>
      <p:sp>
        <p:nvSpPr>
          <p:cNvPr id="424" name="Slide Number Placeholder 2"/>
          <p:cNvSpPr txBox="1"/>
          <p:nvPr>
            <p:ph type="sldNum" sz="quarter" idx="2"/>
          </p:nvPr>
        </p:nvSpPr>
        <p:spPr>
          <a:xfrm>
            <a:off x="106779" y="1259698"/>
            <a:ext cx="31984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427" name="Cloud 4"/>
          <p:cNvGrpSpPr/>
          <p:nvPr/>
        </p:nvGrpSpPr>
        <p:grpSpPr>
          <a:xfrm>
            <a:off x="-1736134" y="2469385"/>
            <a:ext cx="2766159" cy="1990133"/>
            <a:chOff x="0" y="0"/>
            <a:chExt cx="2766157" cy="1990132"/>
          </a:xfrm>
        </p:grpSpPr>
        <p:sp>
          <p:nvSpPr>
            <p:cNvPr id="425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6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430" name="Cloud 5"/>
          <p:cNvGrpSpPr/>
          <p:nvPr/>
        </p:nvGrpSpPr>
        <p:grpSpPr>
          <a:xfrm>
            <a:off x="8260251" y="2491419"/>
            <a:ext cx="2766159" cy="1990133"/>
            <a:chOff x="0" y="0"/>
            <a:chExt cx="2766157" cy="1990132"/>
          </a:xfrm>
        </p:grpSpPr>
        <p:sp>
          <p:nvSpPr>
            <p:cNvPr id="428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9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433" name="Cloud 6"/>
          <p:cNvGrpSpPr/>
          <p:nvPr/>
        </p:nvGrpSpPr>
        <p:grpSpPr>
          <a:xfrm>
            <a:off x="2222638" y="2218947"/>
            <a:ext cx="4477757" cy="3439441"/>
            <a:chOff x="0" y="0"/>
            <a:chExt cx="4477755" cy="3439440"/>
          </a:xfrm>
        </p:grpSpPr>
        <p:sp>
          <p:nvSpPr>
            <p:cNvPr id="431" name="Shape"/>
            <p:cNvSpPr/>
            <p:nvPr/>
          </p:nvSpPr>
          <p:spPr>
            <a:xfrm>
              <a:off x="0" y="-1"/>
              <a:ext cx="4477756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2" name="Shape"/>
            <p:cNvSpPr/>
            <p:nvPr/>
          </p:nvSpPr>
          <p:spPr>
            <a:xfrm>
              <a:off x="227370" y="174892"/>
              <a:ext cx="410312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491" name="Straight Connector 10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2" name="Straight Connector 58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493" name="Straight Connector 61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494" name="Straight Connector 85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5" name="Straight Connector 88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6" name="Straight Connector 91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7" name="Straight Connector 94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8" name="Straight Connector 97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499" name="Straight Connector 100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500" name="Straight Connector 103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pic>
        <p:nvPicPr>
          <p:cNvPr id="44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6144" y="325791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30065" y="36713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13014" y="4639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2281" y="263456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1457" y="3367170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7996" y="337818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5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732" y="32612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501" name="Straight Connector 107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502" name="Straight Connector 119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3" name="Straight Connector 122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4" name="Straight Connector 126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5" name="Straight Connector 134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6" name="Straight Connector 135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7" name="Straight Connector 136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8" name="Straight Connector 137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09" name="Straight Connector 138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10" name="Straight Connector 139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463" name="Group 153"/>
          <p:cNvGrpSpPr/>
          <p:nvPr/>
        </p:nvGrpSpPr>
        <p:grpSpPr>
          <a:xfrm>
            <a:off x="3052932" y="2224445"/>
            <a:ext cx="1259403" cy="729625"/>
            <a:chOff x="0" y="0"/>
            <a:chExt cx="1259402" cy="729624"/>
          </a:xfrm>
        </p:grpSpPr>
        <p:sp>
          <p:nvSpPr>
            <p:cNvPr id="461" name="Rectangular Callout 154"/>
            <p:cNvSpPr/>
            <p:nvPr/>
          </p:nvSpPr>
          <p:spPr>
            <a:xfrm flipH="1">
              <a:off x="0" y="0"/>
              <a:ext cx="1259403" cy="729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4123"/>
                  </a:lnTo>
                  <a:lnTo>
                    <a:pt x="9000" y="14123"/>
                  </a:lnTo>
                  <a:lnTo>
                    <a:pt x="4775" y="21600"/>
                  </a:lnTo>
                  <a:lnTo>
                    <a:pt x="3600" y="14123"/>
                  </a:lnTo>
                  <a:lnTo>
                    <a:pt x="0" y="14123"/>
                  </a:lnTo>
                  <a:lnTo>
                    <a:pt x="0" y="823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2" name="TextBox 155"/>
            <p:cNvSpPr txBox="1"/>
            <p:nvPr/>
          </p:nvSpPr>
          <p:spPr>
            <a:xfrm>
              <a:off x="0" y="0"/>
              <a:ext cx="1259402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IGP</a:t>
              </a:r>
            </a:p>
          </p:txBody>
        </p:sp>
      </p:grpSp>
      <p:grpSp>
        <p:nvGrpSpPr>
          <p:cNvPr id="466" name="Group 156"/>
          <p:cNvGrpSpPr/>
          <p:nvPr/>
        </p:nvGrpSpPr>
        <p:grpSpPr>
          <a:xfrm>
            <a:off x="6543168" y="1415676"/>
            <a:ext cx="2252267" cy="1865978"/>
            <a:chOff x="0" y="0"/>
            <a:chExt cx="2252266" cy="1865977"/>
          </a:xfrm>
        </p:grpSpPr>
        <p:sp>
          <p:nvSpPr>
            <p:cNvPr id="464" name="Rectangular Callout 157"/>
            <p:cNvSpPr/>
            <p:nvPr/>
          </p:nvSpPr>
          <p:spPr>
            <a:xfrm flipH="1">
              <a:off x="0" y="0"/>
              <a:ext cx="2252267" cy="1865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6311"/>
                  </a:lnTo>
                  <a:lnTo>
                    <a:pt x="18000" y="16311"/>
                  </a:lnTo>
                  <a:lnTo>
                    <a:pt x="19434" y="21600"/>
                  </a:lnTo>
                  <a:lnTo>
                    <a:pt x="12600" y="16311"/>
                  </a:lnTo>
                  <a:lnTo>
                    <a:pt x="0" y="16311"/>
                  </a:lnTo>
                  <a:lnTo>
                    <a:pt x="0" y="9515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5" name="TextBox 158"/>
            <p:cNvSpPr txBox="1"/>
            <p:nvPr/>
          </p:nvSpPr>
          <p:spPr>
            <a:xfrm>
              <a:off x="0" y="0"/>
              <a:ext cx="2252267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Exterior routers also speak IGP</a:t>
              </a:r>
            </a:p>
          </p:txBody>
        </p:sp>
      </p:grpSp>
      <p:sp>
        <p:nvSpPr>
          <p:cNvPr id="511" name="Straight Connector 159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12" name="Straight Connector 160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471" name="Group 161"/>
          <p:cNvGrpSpPr/>
          <p:nvPr/>
        </p:nvGrpSpPr>
        <p:grpSpPr>
          <a:xfrm>
            <a:off x="7217719" y="3748735"/>
            <a:ext cx="1527475" cy="758053"/>
            <a:chOff x="0" y="0"/>
            <a:chExt cx="1527473" cy="758052"/>
          </a:xfrm>
        </p:grpSpPr>
        <p:sp>
          <p:nvSpPr>
            <p:cNvPr id="469" name="Rectangular Callout 162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0" name="TextBox 163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eBGP</a:t>
              </a:r>
            </a:p>
          </p:txBody>
        </p:sp>
      </p:grpSp>
      <p:grpSp>
        <p:nvGrpSpPr>
          <p:cNvPr id="474" name="Group 164"/>
          <p:cNvGrpSpPr/>
          <p:nvPr/>
        </p:nvGrpSpPr>
        <p:grpSpPr>
          <a:xfrm>
            <a:off x="1097260" y="3596299"/>
            <a:ext cx="1527474" cy="829173"/>
            <a:chOff x="0" y="0"/>
            <a:chExt cx="1527473" cy="829172"/>
          </a:xfrm>
        </p:grpSpPr>
        <p:sp>
          <p:nvSpPr>
            <p:cNvPr id="472" name="Rectangular Callout 165"/>
            <p:cNvSpPr/>
            <p:nvPr/>
          </p:nvSpPr>
          <p:spPr>
            <a:xfrm flipH="1">
              <a:off x="0" y="0"/>
              <a:ext cx="1527474" cy="821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9050"/>
                  </a:moveTo>
                  <a:lnTo>
                    <a:pt x="12600" y="9050"/>
                  </a:lnTo>
                  <a:lnTo>
                    <a:pt x="12912" y="0"/>
                  </a:lnTo>
                  <a:lnTo>
                    <a:pt x="18000" y="9050"/>
                  </a:lnTo>
                  <a:lnTo>
                    <a:pt x="21600" y="905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11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3" name="TextBox 166"/>
            <p:cNvSpPr txBox="1"/>
            <p:nvPr/>
          </p:nvSpPr>
          <p:spPr>
            <a:xfrm>
              <a:off x="0" y="34403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eBGP</a:t>
              </a:r>
            </a:p>
          </p:txBody>
        </p:sp>
      </p:grpSp>
      <p:pic>
        <p:nvPicPr>
          <p:cNvPr id="47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21992" y="4945217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78" name="Cloud 176"/>
          <p:cNvGrpSpPr/>
          <p:nvPr/>
        </p:nvGrpSpPr>
        <p:grpSpPr>
          <a:xfrm>
            <a:off x="4003601" y="6184588"/>
            <a:ext cx="2766159" cy="1990133"/>
            <a:chOff x="0" y="0"/>
            <a:chExt cx="2766157" cy="1990132"/>
          </a:xfrm>
        </p:grpSpPr>
        <p:sp>
          <p:nvSpPr>
            <p:cNvPr id="47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47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4549" y="60671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513" name="Straight Connector 180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14" name="Straight Connector 191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482" name="Straight Connector 194"/>
          <p:cNvSpPr/>
          <p:nvPr/>
        </p:nvSpPr>
        <p:spPr>
          <a:xfrm>
            <a:off x="2570290" y="3641598"/>
            <a:ext cx="2251704" cy="1516902"/>
          </a:xfrm>
          <a:prstGeom prst="line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515" name="Straight Connector 197"/>
          <p:cNvSpPr/>
          <p:nvPr/>
        </p:nvSpPr>
        <p:spPr>
          <a:xfrm>
            <a:off x="2882110" y="3458242"/>
            <a:ext cx="3464633" cy="99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486" name="Group 200"/>
          <p:cNvGrpSpPr/>
          <p:nvPr/>
        </p:nvGrpSpPr>
        <p:grpSpPr>
          <a:xfrm>
            <a:off x="6004700" y="4529480"/>
            <a:ext cx="1527475" cy="758053"/>
            <a:chOff x="0" y="0"/>
            <a:chExt cx="1527473" cy="758052"/>
          </a:xfrm>
        </p:grpSpPr>
        <p:sp>
          <p:nvSpPr>
            <p:cNvPr id="484" name="Rectangular Callout 201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5" name="TextBox 202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iBGP</a:t>
              </a:r>
            </a:p>
          </p:txBody>
        </p:sp>
      </p:grpSp>
      <p:grpSp>
        <p:nvGrpSpPr>
          <p:cNvPr id="489" name="Group 206"/>
          <p:cNvGrpSpPr/>
          <p:nvPr/>
        </p:nvGrpSpPr>
        <p:grpSpPr>
          <a:xfrm>
            <a:off x="1782467" y="4128939"/>
            <a:ext cx="1527475" cy="1011440"/>
            <a:chOff x="0" y="0"/>
            <a:chExt cx="1527473" cy="1011439"/>
          </a:xfrm>
        </p:grpSpPr>
        <p:sp>
          <p:nvSpPr>
            <p:cNvPr id="487" name="Rectangular Callout 207"/>
            <p:cNvSpPr/>
            <p:nvPr/>
          </p:nvSpPr>
          <p:spPr>
            <a:xfrm flipH="1">
              <a:off x="0" y="0"/>
              <a:ext cx="1527474" cy="1003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330"/>
                  </a:moveTo>
                  <a:lnTo>
                    <a:pt x="3600" y="11330"/>
                  </a:lnTo>
                  <a:lnTo>
                    <a:pt x="1965" y="0"/>
                  </a:lnTo>
                  <a:lnTo>
                    <a:pt x="9000" y="11330"/>
                  </a:lnTo>
                  <a:lnTo>
                    <a:pt x="21600" y="1133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30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8" name="TextBox 208"/>
            <p:cNvSpPr txBox="1"/>
            <p:nvPr/>
          </p:nvSpPr>
          <p:spPr>
            <a:xfrm>
              <a:off x="0" y="526299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iBGP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Class="entr" nodeType="afterEffect" presetSubtype="1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3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Class="entr" nodeType="afterEffect" presetSubtype="1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7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Class="entr" nodeType="afterEffect" presetSubtype="1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1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Class="entr" nodeType="afterEffect" presetSubtype="1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5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Class="entr" nodeType="after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9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xit" nodeType="click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Class="exit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Class="exit" nodeType="afterEffect" presetSubtype="8" presetID="2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3" dur="500" fill="hold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Class="exit" nodeType="afterEffect" presetSubtype="8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7" dur="500" fill="hold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Class="exit" nodeType="afterEffect" presetSubtype="8" presetID="2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1" dur="500" fill="hold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Class="exit" nodeType="afterEffect" presetSubtype="8" presetID="2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5" dur="500" fill="hold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Class="exit" nodeType="afterEffect" presetSubtype="8" presetID="2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9" dur="500" fill="hold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Class="exit" nodeType="afterEffect" presetSubtype="8" presetID="2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83" dur="500" fill="hold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Class="exit" nodeType="afterEffect" presetSubtype="8" presetID="2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87" dur="500" fill="hold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500"/>
                            </p:stCondLst>
                            <p:childTnLst>
                              <p:par>
                                <p:cTn id="90" presetClass="exit" nodeType="afterEffect" presetSubtype="8" presetID="2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91" dur="500" fill="hold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0"/>
                            </p:stCondLst>
                            <p:childTnLst>
                              <p:par>
                                <p:cTn id="94" presetClass="exit" nodeType="afterEffect" presetSubtype="8" presetID="2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95" dur="500" fill="hold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500"/>
                            </p:stCondLst>
                            <p:childTnLst>
                              <p:par>
                                <p:cTn id="98" presetClass="entr" nodeType="afterEffect" presetSubtype="1" presetID="2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00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000"/>
                            </p:stCondLst>
                            <p:childTnLst>
                              <p:par>
                                <p:cTn id="102" presetClass="entr" nodeType="afterEffect" presetSubtype="8" presetID="2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4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500"/>
                            </p:stCondLst>
                            <p:childTnLst>
                              <p:par>
                                <p:cTn id="106" presetClass="entr" nodeType="afterEffect" presetSubtype="8" presetID="2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8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Class="entr" nodeType="afterEffect" presetSubtype="4" presetID="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5" presetClass="entr" nodeType="afterEffect" presetSubtype="4" presetID="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Class="entr" nodeType="clickEffect" presetSubtype="8" presetID="2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3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Class="entr" nodeType="afterEffect" presetSubtype="1" presetID="2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27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29" presetClass="entr" nodeType="afterEffect" presetSubtype="1" presetID="2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31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Class="entr" nodeType="afterEffect" presetSubtype="4" presetID="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000"/>
                            </p:stCondLst>
                            <p:childTnLst>
                              <p:par>
                                <p:cTn id="138" presetClass="entr" nodeType="afterEffect" presetSubtype="4" presetID="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8" grpId="20"/>
      <p:bldP build="whole" bldLvl="1" animBg="1" rev="0" advAuto="0" spid="463" grpId="10"/>
      <p:bldP build="whole" bldLvl="1" animBg="1" rev="0" advAuto="0" spid="505" grpId="4"/>
      <p:bldP build="whole" bldLvl="1" animBg="1" rev="0" advAuto="0" spid="463" grpId="12"/>
      <p:bldP build="whole" bldLvl="1" animBg="1" rev="0" advAuto="0" spid="510" grpId="22"/>
      <p:bldP build="whole" bldLvl="1" animBg="1" rev="0" advAuto="0" spid="507" grpId="6"/>
      <p:bldP build="whole" bldLvl="1" animBg="1" rev="0" advAuto="0" spid="512" grpId="24"/>
      <p:bldP build="whole" bldLvl="1" animBg="1" rev="0" advAuto="0" spid="482" grpId="30"/>
      <p:bldP build="whole" bldLvl="1" animBg="1" rev="0" advAuto="0" spid="509" grpId="8"/>
      <p:bldP build="whole" bldLvl="1" animBg="1" rev="0" advAuto="0" spid="471" grpId="26"/>
      <p:bldP build="whole" bldLvl="1" animBg="1" rev="0" advAuto="0" spid="486" grpId="31"/>
      <p:bldP build="whole" bldLvl="1" animBg="1" rev="0" advAuto="0" spid="514" grpId="29"/>
      <p:bldP build="whole" bldLvl="1" animBg="1" rev="0" advAuto="0" spid="503" grpId="15"/>
      <p:bldP build="whole" bldLvl="1" animBg="1" rev="0" advAuto="0" spid="505" grpId="17"/>
      <p:bldP build="whole" bldLvl="1" animBg="1" rev="0" advAuto="0" spid="507" grpId="19"/>
      <p:bldP build="whole" bldLvl="1" animBg="1" rev="0" advAuto="0" spid="502" grpId="1"/>
      <p:bldP build="whole" bldLvl="1" animBg="1" rev="0" advAuto="0" spid="466" grpId="11"/>
      <p:bldP build="whole" bldLvl="1" animBg="1" rev="0" advAuto="0" spid="504" grpId="3"/>
      <p:bldP build="whole" bldLvl="1" animBg="1" rev="0" advAuto="0" spid="466" grpId="13"/>
      <p:bldP build="whole" bldLvl="1" animBg="1" rev="0" advAuto="0" spid="509" grpId="21"/>
      <p:bldP build="whole" bldLvl="1" animBg="1" rev="0" advAuto="0" spid="506" grpId="5"/>
      <p:bldP build="whole" bldLvl="1" animBg="1" rev="0" advAuto="0" spid="513" grpId="23"/>
      <p:bldP build="whole" bldLvl="1" animBg="1" rev="0" advAuto="0" spid="511" grpId="25"/>
      <p:bldP build="whole" bldLvl="1" animBg="1" rev="0" advAuto="0" spid="508" grpId="7"/>
      <p:bldP build="whole" bldLvl="1" animBg="1" rev="0" advAuto="0" spid="474" grpId="27"/>
      <p:bldP build="whole" bldLvl="1" animBg="1" rev="0" advAuto="0" spid="510" grpId="9"/>
      <p:bldP build="whole" bldLvl="1" animBg="1" rev="0" advAuto="0" spid="502" grpId="14"/>
      <p:bldP build="whole" bldLvl="1" animBg="1" rev="0" advAuto="0" spid="515" grpId="28"/>
      <p:bldP build="whole" bldLvl="1" animBg="1" rev="0" advAuto="0" spid="504" grpId="16"/>
      <p:bldP build="whole" bldLvl="1" animBg="1" rev="0" advAuto="0" spid="489" grpId="32"/>
      <p:bldP build="whole" bldLvl="1" animBg="1" rev="0" advAuto="0" spid="506" grpId="18"/>
      <p:bldP build="whole" bldLvl="1" animBg="1" rev="0" advAuto="0" spid="503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itle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Full iBGP Meshes</a:t>
            </a:r>
          </a:p>
        </p:txBody>
      </p:sp>
      <p:sp>
        <p:nvSpPr>
          <p:cNvPr id="518" name="Slide Number Placeholder 4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519" name="Content Placeholder 8"/>
          <p:cNvSpPr txBox="1"/>
          <p:nvPr>
            <p:ph type="body" sz="half" idx="1"/>
          </p:nvPr>
        </p:nvSpPr>
        <p:spPr>
          <a:xfrm>
            <a:off x="4582554" y="1600200"/>
            <a:ext cx="4473310" cy="5105400"/>
          </a:xfrm>
          <a:prstGeom prst="rect">
            <a:avLst/>
          </a:prstGeom>
        </p:spPr>
        <p:txBody>
          <a:bodyPr/>
          <a:lstStyle/>
          <a:p>
            <a:pPr/>
            <a:r>
              <a:t>Question: why do we need iBGP?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OSPF does not include BGP policy info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Prevents routing loops within the AS</a:t>
            </a:r>
          </a:p>
          <a:p>
            <a:pPr/>
            <a:r>
              <a:t>iBGP updates do not trigger announcements</a:t>
            </a:r>
          </a:p>
        </p:txBody>
      </p:sp>
      <p:grpSp>
        <p:nvGrpSpPr>
          <p:cNvPr id="522" name="Cloud 9"/>
          <p:cNvGrpSpPr/>
          <p:nvPr/>
        </p:nvGrpSpPr>
        <p:grpSpPr>
          <a:xfrm>
            <a:off x="233086" y="3150701"/>
            <a:ext cx="4112124" cy="3439441"/>
            <a:chOff x="0" y="0"/>
            <a:chExt cx="4112123" cy="3439440"/>
          </a:xfrm>
        </p:grpSpPr>
        <p:sp>
          <p:nvSpPr>
            <p:cNvPr id="520" name="Shape"/>
            <p:cNvSpPr/>
            <p:nvPr/>
          </p:nvSpPr>
          <p:spPr>
            <a:xfrm>
              <a:off x="0" y="-1"/>
              <a:ext cx="4112124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1" name="Shape"/>
            <p:cNvSpPr/>
            <p:nvPr/>
          </p:nvSpPr>
          <p:spPr>
            <a:xfrm>
              <a:off x="208804" y="174892"/>
              <a:ext cx="376808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52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98130" y="4309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0427" y="34458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565" y="485600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543" y="619198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4687" y="596399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9921" y="31401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Straight Connector 44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56" name="Straight Connector 4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31" name="Straight Connector 50"/>
          <p:cNvSpPr/>
          <p:nvPr/>
        </p:nvSpPr>
        <p:spPr>
          <a:xfrm flipV="1">
            <a:off x="1548101" y="3520511"/>
            <a:ext cx="924379" cy="2671479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57" name="Straight Connector 5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58" name="Straight Connector 5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59" name="Straight Connector 60"/>
          <p:cNvSpPr/>
          <p:nvPr/>
        </p:nvSpPr>
        <p:spPr>
          <a:xfrm>
            <a:off x="516714" y="3814863"/>
            <a:ext cx="327701" cy="105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0" name="Straight Connector 63"/>
          <p:cNvSpPr/>
          <p:nvPr/>
        </p:nvSpPr>
        <p:spPr>
          <a:xfrm>
            <a:off x="943783" y="3816704"/>
            <a:ext cx="559286" cy="2380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1" name="Straight Connector 66"/>
          <p:cNvSpPr/>
          <p:nvPr/>
        </p:nvSpPr>
        <p:spPr>
          <a:xfrm>
            <a:off x="1070879" y="3800265"/>
            <a:ext cx="2236332" cy="2187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2" name="Straight Connector 69"/>
          <p:cNvSpPr/>
          <p:nvPr/>
        </p:nvSpPr>
        <p:spPr>
          <a:xfrm>
            <a:off x="1213082" y="3720477"/>
            <a:ext cx="2497121" cy="69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3" name="Straight Connector 74"/>
          <p:cNvSpPr/>
          <p:nvPr/>
        </p:nvSpPr>
        <p:spPr>
          <a:xfrm>
            <a:off x="601828" y="5217485"/>
            <a:ext cx="805827" cy="992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4" name="Straight Connector 77"/>
          <p:cNvSpPr/>
          <p:nvPr/>
        </p:nvSpPr>
        <p:spPr>
          <a:xfrm>
            <a:off x="762251" y="5154805"/>
            <a:ext cx="2415200" cy="887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5" name="Straight Connector 82"/>
          <p:cNvSpPr/>
          <p:nvPr/>
        </p:nvSpPr>
        <p:spPr>
          <a:xfrm>
            <a:off x="776217" y="4546223"/>
            <a:ext cx="2928177" cy="449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6" name="Straight Connector 85"/>
          <p:cNvSpPr/>
          <p:nvPr/>
        </p:nvSpPr>
        <p:spPr>
          <a:xfrm>
            <a:off x="1860946" y="6189126"/>
            <a:ext cx="1300489" cy="153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7" name="Straight Connector 88"/>
          <p:cNvSpPr/>
          <p:nvPr/>
        </p:nvSpPr>
        <p:spPr>
          <a:xfrm>
            <a:off x="1749617" y="4654600"/>
            <a:ext cx="2063200" cy="1570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8" name="Straight Connector 91"/>
          <p:cNvSpPr/>
          <p:nvPr/>
        </p:nvSpPr>
        <p:spPr>
          <a:xfrm>
            <a:off x="3533765" y="4678867"/>
            <a:ext cx="425363" cy="129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569" name="Straight Connector 39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70" name="Straight Connector 9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71" name="Straight Connector 100"/>
          <p:cNvSpPr/>
          <p:nvPr/>
        </p:nvSpPr>
        <p:spPr>
          <a:xfrm>
            <a:off x="1600094" y="3509128"/>
            <a:ext cx="815441" cy="2692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72" name="Straight Connector 10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573" name="Straight Connector 10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551" name="Right Arrow 109"/>
          <p:cNvGrpSpPr/>
          <p:nvPr/>
        </p:nvGrpSpPr>
        <p:grpSpPr>
          <a:xfrm>
            <a:off x="2010289" y="1720072"/>
            <a:ext cx="924768" cy="1327527"/>
            <a:chOff x="0" y="0"/>
            <a:chExt cx="924767" cy="1327526"/>
          </a:xfrm>
        </p:grpSpPr>
        <p:sp>
          <p:nvSpPr>
            <p:cNvPr id="549" name="Arrow"/>
            <p:cNvSpPr/>
            <p:nvPr/>
          </p:nvSpPr>
          <p:spPr>
            <a:xfrm rot="5400000">
              <a:off x="-201380" y="201379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eBGP"/>
            <p:cNvSpPr txBox="1"/>
            <p:nvPr/>
          </p:nvSpPr>
          <p:spPr>
            <a:xfrm rot="5400000">
              <a:off x="-85784" y="33099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eBGP</a:t>
              </a:r>
            </a:p>
          </p:txBody>
        </p:sp>
      </p:grpSp>
      <p:grpSp>
        <p:nvGrpSpPr>
          <p:cNvPr id="554" name="Group 110"/>
          <p:cNvGrpSpPr/>
          <p:nvPr/>
        </p:nvGrpSpPr>
        <p:grpSpPr>
          <a:xfrm>
            <a:off x="80596" y="2544535"/>
            <a:ext cx="1527474" cy="839791"/>
            <a:chOff x="0" y="0"/>
            <a:chExt cx="1527473" cy="839790"/>
          </a:xfrm>
        </p:grpSpPr>
        <p:sp>
          <p:nvSpPr>
            <p:cNvPr id="552" name="Rectangular Callout 111"/>
            <p:cNvSpPr/>
            <p:nvPr/>
          </p:nvSpPr>
          <p:spPr>
            <a:xfrm flipH="1">
              <a:off x="0" y="0"/>
              <a:ext cx="1527474" cy="839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2270"/>
                  </a:lnTo>
                  <a:lnTo>
                    <a:pt x="9000" y="12270"/>
                  </a:lnTo>
                  <a:lnTo>
                    <a:pt x="875" y="21600"/>
                  </a:lnTo>
                  <a:lnTo>
                    <a:pt x="3600" y="12270"/>
                  </a:lnTo>
                  <a:lnTo>
                    <a:pt x="0" y="12270"/>
                  </a:lnTo>
                  <a:lnTo>
                    <a:pt x="0" y="715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TextBox 112"/>
            <p:cNvSpPr txBox="1"/>
            <p:nvPr/>
          </p:nvSpPr>
          <p:spPr>
            <a:xfrm>
              <a:off x="0" y="0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iBGP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1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1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1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9"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Class="entr" nodeType="afterEffect" presetSubtype="1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3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Class="entr" nodeType="afterEffect" presetSubtype="1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5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Class="entr" nodeType="with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Class="entr" nodeType="with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Class="entr" nodeType="with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70" grpId="3"/>
      <p:bldP build="whole" bldLvl="1" animBg="1" rev="0" advAuto="0" spid="572" grpId="5"/>
      <p:bldP build="whole" bldLvl="1" animBg="1" rev="0" advAuto="0" spid="551" grpId="1"/>
      <p:bldP build="whole" bldLvl="1" animBg="1" rev="0" advAuto="0" spid="573" grpId="6"/>
      <p:bldP build="whole" bldLvl="1" animBg="1" rev="0" advAuto="0" spid="569" grpId="2"/>
      <p:bldP build="whole" bldLvl="1" animBg="1" rev="0" advAuto="0" spid="554" grpId="7"/>
      <p:bldP build="whole" bldLvl="1" animBg="1" rev="0" advAuto="0" spid="571" grpId="4"/>
      <p:bldP build="p" bldLvl="1" animBg="1" rev="0" advAuto="0" spid="519" grpId="8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Cloud 77"/>
          <p:cNvGrpSpPr/>
          <p:nvPr/>
        </p:nvGrpSpPr>
        <p:grpSpPr>
          <a:xfrm>
            <a:off x="7151430" y="2396900"/>
            <a:ext cx="1920532" cy="1278672"/>
            <a:chOff x="0" y="0"/>
            <a:chExt cx="1920530" cy="1278671"/>
          </a:xfrm>
        </p:grpSpPr>
        <p:sp>
          <p:nvSpPr>
            <p:cNvPr id="57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80" name="Cloud 78"/>
          <p:cNvGrpSpPr/>
          <p:nvPr/>
        </p:nvGrpSpPr>
        <p:grpSpPr>
          <a:xfrm>
            <a:off x="2295963" y="3925125"/>
            <a:ext cx="1920532" cy="1278672"/>
            <a:chOff x="0" y="0"/>
            <a:chExt cx="1920530" cy="1278671"/>
          </a:xfrm>
        </p:grpSpPr>
        <p:sp>
          <p:nvSpPr>
            <p:cNvPr id="57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83" name="Cloud 79"/>
          <p:cNvGrpSpPr/>
          <p:nvPr/>
        </p:nvGrpSpPr>
        <p:grpSpPr>
          <a:xfrm>
            <a:off x="485225" y="5325266"/>
            <a:ext cx="1920532" cy="1278672"/>
            <a:chOff x="0" y="0"/>
            <a:chExt cx="1920530" cy="1278671"/>
          </a:xfrm>
        </p:grpSpPr>
        <p:sp>
          <p:nvSpPr>
            <p:cNvPr id="58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86" name="Cloud 80"/>
          <p:cNvGrpSpPr/>
          <p:nvPr/>
        </p:nvGrpSpPr>
        <p:grpSpPr>
          <a:xfrm>
            <a:off x="6870400" y="3897641"/>
            <a:ext cx="1920532" cy="1278673"/>
            <a:chOff x="0" y="0"/>
            <a:chExt cx="1920530" cy="1278671"/>
          </a:xfrm>
        </p:grpSpPr>
        <p:sp>
          <p:nvSpPr>
            <p:cNvPr id="58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589" name="Cloud 74"/>
          <p:cNvGrpSpPr/>
          <p:nvPr/>
        </p:nvGrpSpPr>
        <p:grpSpPr>
          <a:xfrm>
            <a:off x="4733936" y="3467142"/>
            <a:ext cx="1920532" cy="1278672"/>
            <a:chOff x="0" y="0"/>
            <a:chExt cx="1920530" cy="1278671"/>
          </a:xfrm>
        </p:grpSpPr>
        <p:sp>
          <p:nvSpPr>
            <p:cNvPr id="58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590" name="Rectang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Path Vector Protocol</a:t>
            </a:r>
          </a:p>
        </p:txBody>
      </p:sp>
      <p:sp>
        <p:nvSpPr>
          <p:cNvPr id="591" name="Rectangle 4"/>
          <p:cNvSpPr txBox="1"/>
          <p:nvPr>
            <p:ph type="body" sz="half" idx="1"/>
          </p:nvPr>
        </p:nvSpPr>
        <p:spPr>
          <a:xfrm>
            <a:off x="152400" y="1587914"/>
            <a:ext cx="8839200" cy="222456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2400"/>
            </a:pPr>
            <a:r>
              <a:t>AS-path: sequence of ASs a route traverses</a:t>
            </a:r>
          </a:p>
          <a:p>
            <a:pPr lvl="1" marL="640080" indent="-274320">
              <a:spcBef>
                <a:spcPts val="600"/>
              </a:spcBef>
              <a:buClr>
                <a:schemeClr val="accent1"/>
              </a:buClr>
              <a:defRPr sz="2100"/>
            </a:pPr>
            <a:r>
              <a:t>Like distance vector, plus additional information</a:t>
            </a:r>
            <a:endParaRPr sz="2600"/>
          </a:p>
          <a:p>
            <a:pPr>
              <a:spcBef>
                <a:spcPts val="600"/>
              </a:spcBef>
              <a:defRPr sz="2400"/>
            </a:pPr>
            <a:r>
              <a:t>Used for loop detection and to apply policy</a:t>
            </a:r>
          </a:p>
          <a:p>
            <a:pPr>
              <a:spcBef>
                <a:spcPts val="600"/>
              </a:spcBef>
              <a:defRPr sz="2400"/>
            </a:pPr>
            <a:r>
              <a:t>Default choice: route with </a:t>
            </a:r>
            <a:r>
              <a:rPr>
                <a:solidFill>
                  <a:schemeClr val="accent2"/>
                </a:solidFill>
              </a:rPr>
              <a:t>fewest # of ASs</a:t>
            </a:r>
          </a:p>
        </p:txBody>
      </p:sp>
      <p:sp>
        <p:nvSpPr>
          <p:cNvPr id="592" name="Text Box 61"/>
          <p:cNvSpPr txBox="1"/>
          <p:nvPr/>
        </p:nvSpPr>
        <p:spPr>
          <a:xfrm>
            <a:off x="6946931" y="4456508"/>
            <a:ext cx="1641228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110.10.0.0/16</a:t>
            </a:r>
          </a:p>
        </p:txBody>
      </p:sp>
      <p:sp>
        <p:nvSpPr>
          <p:cNvPr id="593" name="Text Box 62"/>
          <p:cNvSpPr txBox="1"/>
          <p:nvPr/>
        </p:nvSpPr>
        <p:spPr>
          <a:xfrm>
            <a:off x="995497" y="5743576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 1</a:t>
            </a:r>
          </a:p>
        </p:txBody>
      </p:sp>
      <p:sp>
        <p:nvSpPr>
          <p:cNvPr id="594" name="Text Box 63"/>
          <p:cNvSpPr txBox="1"/>
          <p:nvPr/>
        </p:nvSpPr>
        <p:spPr>
          <a:xfrm>
            <a:off x="2773184" y="4291129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 2</a:t>
            </a:r>
          </a:p>
        </p:txBody>
      </p:sp>
      <p:sp>
        <p:nvSpPr>
          <p:cNvPr id="595" name="Text Box 60"/>
          <p:cNvSpPr txBox="1"/>
          <p:nvPr/>
        </p:nvSpPr>
        <p:spPr>
          <a:xfrm>
            <a:off x="4774565" y="4001873"/>
            <a:ext cx="1655243" cy="372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130.10.0.0/16</a:t>
            </a:r>
          </a:p>
        </p:txBody>
      </p:sp>
      <p:sp>
        <p:nvSpPr>
          <p:cNvPr id="596" name="Text Box 64"/>
          <p:cNvSpPr txBox="1"/>
          <p:nvPr/>
        </p:nvSpPr>
        <p:spPr>
          <a:xfrm>
            <a:off x="5215392" y="3595211"/>
            <a:ext cx="779215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 3</a:t>
            </a:r>
          </a:p>
        </p:txBody>
      </p:sp>
      <p:sp>
        <p:nvSpPr>
          <p:cNvPr id="597" name="Text Box 59"/>
          <p:cNvSpPr txBox="1"/>
          <p:nvPr/>
        </p:nvSpPr>
        <p:spPr>
          <a:xfrm>
            <a:off x="7220877" y="2905174"/>
            <a:ext cx="1655242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120.10.0.0/16</a:t>
            </a:r>
          </a:p>
        </p:txBody>
      </p:sp>
      <p:sp>
        <p:nvSpPr>
          <p:cNvPr id="598" name="Text Box 65"/>
          <p:cNvSpPr txBox="1"/>
          <p:nvPr/>
        </p:nvSpPr>
        <p:spPr>
          <a:xfrm>
            <a:off x="7661702" y="2498351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 4</a:t>
            </a:r>
          </a:p>
        </p:txBody>
      </p:sp>
      <p:sp>
        <p:nvSpPr>
          <p:cNvPr id="599" name="Text Box 66"/>
          <p:cNvSpPr txBox="1"/>
          <p:nvPr/>
        </p:nvSpPr>
        <p:spPr>
          <a:xfrm>
            <a:off x="7380672" y="4045348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 5</a:t>
            </a:r>
          </a:p>
        </p:txBody>
      </p:sp>
      <p:sp>
        <p:nvSpPr>
          <p:cNvPr id="600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08" name="Straight Connector 81"/>
          <p:cNvSpPr/>
          <p:nvPr/>
        </p:nvSpPr>
        <p:spPr>
          <a:xfrm>
            <a:off x="2164311" y="5056689"/>
            <a:ext cx="455342" cy="352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609" name="Straight Connector 82"/>
          <p:cNvSpPr/>
          <p:nvPr/>
        </p:nvSpPr>
        <p:spPr>
          <a:xfrm>
            <a:off x="4176476" y="4278399"/>
            <a:ext cx="602540" cy="113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610" name="Straight Connector 85"/>
          <p:cNvSpPr/>
          <p:nvPr/>
        </p:nvSpPr>
        <p:spPr>
          <a:xfrm>
            <a:off x="6581743" y="3412741"/>
            <a:ext cx="679491" cy="300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grpSp>
        <p:nvGrpSpPr>
          <p:cNvPr id="606" name="Group 91"/>
          <p:cNvGrpSpPr/>
          <p:nvPr/>
        </p:nvGrpSpPr>
        <p:grpSpPr>
          <a:xfrm>
            <a:off x="2140147" y="5321960"/>
            <a:ext cx="6761481" cy="1409083"/>
            <a:chOff x="0" y="0"/>
            <a:chExt cx="6761480" cy="1409082"/>
          </a:xfrm>
        </p:grpSpPr>
        <p:sp>
          <p:nvSpPr>
            <p:cNvPr id="604" name="Rectangular Callout 92"/>
            <p:cNvSpPr/>
            <p:nvPr/>
          </p:nvSpPr>
          <p:spPr>
            <a:xfrm flipH="1">
              <a:off x="0" y="0"/>
              <a:ext cx="6761481" cy="1409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405" y="0"/>
                  </a:lnTo>
                  <a:lnTo>
                    <a:pt x="19405" y="12600"/>
                  </a:lnTo>
                  <a:lnTo>
                    <a:pt x="21600" y="11209"/>
                  </a:lnTo>
                  <a:lnTo>
                    <a:pt x="19405" y="18000"/>
                  </a:lnTo>
                  <a:lnTo>
                    <a:pt x="19405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5" name="TextBox 93"/>
            <p:cNvSpPr txBox="1"/>
            <p:nvPr/>
          </p:nvSpPr>
          <p:spPr>
            <a:xfrm>
              <a:off x="687073" y="0"/>
              <a:ext cx="6074406" cy="1141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120.10.0.0/16: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4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130.10.0.0/16: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110.10.0.0/16: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5</a:t>
              </a:r>
            </a:p>
          </p:txBody>
        </p:sp>
      </p:grpSp>
      <p:sp>
        <p:nvSpPr>
          <p:cNvPr id="607" name="Freeform 64"/>
          <p:cNvSpPr/>
          <p:nvPr/>
        </p:nvSpPr>
        <p:spPr>
          <a:xfrm>
            <a:off x="4241493" y="4538948"/>
            <a:ext cx="2677100" cy="551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64" fill="norm" stroke="1" extrusionOk="0">
                <a:moveTo>
                  <a:pt x="0" y="0"/>
                </a:moveTo>
                <a:cubicBezTo>
                  <a:pt x="2244" y="10239"/>
                  <a:pt x="4489" y="20478"/>
                  <a:pt x="8089" y="21039"/>
                </a:cubicBezTo>
                <a:cubicBezTo>
                  <a:pt x="11689" y="21600"/>
                  <a:pt x="16644" y="12483"/>
                  <a:pt x="21600" y="3366"/>
                </a:cubicBezTo>
              </a:path>
            </a:pathLst>
          </a:custGeom>
          <a:ln w="57150">
            <a:solidFill>
              <a:schemeClr val="accent3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BGP Operations (Simplified)</a:t>
            </a:r>
          </a:p>
        </p:txBody>
      </p:sp>
      <p:sp>
        <p:nvSpPr>
          <p:cNvPr id="613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616" name="Rounded Rectangle 7"/>
          <p:cNvGrpSpPr/>
          <p:nvPr/>
        </p:nvGrpSpPr>
        <p:grpSpPr>
          <a:xfrm>
            <a:off x="555595" y="1716912"/>
            <a:ext cx="2303363" cy="1207626"/>
            <a:chOff x="0" y="0"/>
            <a:chExt cx="2303361" cy="1207625"/>
          </a:xfrm>
        </p:grpSpPr>
        <p:sp>
          <p:nvSpPr>
            <p:cNvPr id="614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5" name="Establish session on TCP port 179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Establish session on TCP port 179</a:t>
              </a:r>
            </a:p>
          </p:txBody>
        </p:sp>
      </p:grpSp>
      <p:grpSp>
        <p:nvGrpSpPr>
          <p:cNvPr id="619" name="Rounded Rectangle 8"/>
          <p:cNvGrpSpPr/>
          <p:nvPr/>
        </p:nvGrpSpPr>
        <p:grpSpPr>
          <a:xfrm>
            <a:off x="555595" y="3524491"/>
            <a:ext cx="2303363" cy="1207626"/>
            <a:chOff x="0" y="0"/>
            <a:chExt cx="2303361" cy="1207625"/>
          </a:xfrm>
        </p:grpSpPr>
        <p:sp>
          <p:nvSpPr>
            <p:cNvPr id="617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8" name="Exchange active routes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Exchange active routes</a:t>
              </a:r>
            </a:p>
          </p:txBody>
        </p:sp>
      </p:grpSp>
      <p:grpSp>
        <p:nvGrpSpPr>
          <p:cNvPr id="622" name="Rounded Rectangle 9"/>
          <p:cNvGrpSpPr/>
          <p:nvPr/>
        </p:nvGrpSpPr>
        <p:grpSpPr>
          <a:xfrm>
            <a:off x="555595" y="5366797"/>
            <a:ext cx="2303363" cy="1207627"/>
            <a:chOff x="0" y="0"/>
            <a:chExt cx="2303361" cy="1207625"/>
          </a:xfrm>
        </p:grpSpPr>
        <p:sp>
          <p:nvSpPr>
            <p:cNvPr id="620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1" name="Exchange incremental updates"/>
            <p:cNvSpPr txBox="1"/>
            <p:nvPr/>
          </p:nvSpPr>
          <p:spPr>
            <a:xfrm>
              <a:off x="58951" y="43742"/>
              <a:ext cx="2185460" cy="1120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Exchange incremental updates</a:t>
              </a:r>
            </a:p>
          </p:txBody>
        </p:sp>
      </p:grpSp>
      <p:sp>
        <p:nvSpPr>
          <p:cNvPr id="623" name="Right Arrow 10"/>
          <p:cNvSpPr/>
          <p:nvPr/>
        </p:nvSpPr>
        <p:spPr>
          <a:xfrm rot="5400000">
            <a:off x="1409229" y="2798179"/>
            <a:ext cx="596094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4" name="Right Arrow 11"/>
          <p:cNvSpPr/>
          <p:nvPr/>
        </p:nvSpPr>
        <p:spPr>
          <a:xfrm rot="5400000">
            <a:off x="1390900" y="4622158"/>
            <a:ext cx="632751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5" name="U-Turn Arrow 12"/>
          <p:cNvSpPr/>
          <p:nvPr/>
        </p:nvSpPr>
        <p:spPr>
          <a:xfrm flipH="1" rot="5400000">
            <a:off x="2611057" y="5574179"/>
            <a:ext cx="1207624" cy="1093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9450"/>
                </a:lnTo>
                <a:cubicBezTo>
                  <a:pt x="0" y="4231"/>
                  <a:pt x="3832" y="0"/>
                  <a:pt x="8559" y="0"/>
                </a:cubicBezTo>
                <a:lnTo>
                  <a:pt x="10595" y="0"/>
                </a:lnTo>
                <a:cubicBezTo>
                  <a:pt x="15322" y="0"/>
                  <a:pt x="19154" y="4231"/>
                  <a:pt x="19154" y="9450"/>
                </a:cubicBezTo>
                <a:lnTo>
                  <a:pt x="19154" y="11629"/>
                </a:lnTo>
                <a:lnTo>
                  <a:pt x="21600" y="11629"/>
                </a:lnTo>
                <a:lnTo>
                  <a:pt x="16709" y="17029"/>
                </a:lnTo>
                <a:lnTo>
                  <a:pt x="11818" y="11629"/>
                </a:lnTo>
                <a:lnTo>
                  <a:pt x="14263" y="11629"/>
                </a:lnTo>
                <a:lnTo>
                  <a:pt x="14263" y="9450"/>
                </a:lnTo>
                <a:cubicBezTo>
                  <a:pt x="14263" y="7213"/>
                  <a:pt x="12621" y="5400"/>
                  <a:pt x="10595" y="5400"/>
                </a:cubicBezTo>
                <a:lnTo>
                  <a:pt x="8559" y="5400"/>
                </a:lnTo>
                <a:cubicBezTo>
                  <a:pt x="6533" y="5400"/>
                  <a:pt x="4891" y="7213"/>
                  <a:pt x="4891" y="9450"/>
                </a:cubicBezTo>
                <a:lnTo>
                  <a:pt x="4891" y="21600"/>
                </a:lnTo>
                <a:close/>
              </a:path>
            </a:pathLst>
          </a:cu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629" name="Cloud 47"/>
          <p:cNvGrpSpPr/>
          <p:nvPr/>
        </p:nvGrpSpPr>
        <p:grpSpPr>
          <a:xfrm>
            <a:off x="3753229" y="2052657"/>
            <a:ext cx="2766158" cy="1990133"/>
            <a:chOff x="0" y="0"/>
            <a:chExt cx="2766157" cy="1990132"/>
          </a:xfrm>
        </p:grpSpPr>
        <p:sp>
          <p:nvSpPr>
            <p:cNvPr id="62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8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AS-1</a:t>
              </a:r>
            </a:p>
          </p:txBody>
        </p:sp>
      </p:grpSp>
      <p:grpSp>
        <p:nvGrpSpPr>
          <p:cNvPr id="632" name="Cloud 48"/>
          <p:cNvGrpSpPr/>
          <p:nvPr/>
        </p:nvGrpSpPr>
        <p:grpSpPr>
          <a:xfrm>
            <a:off x="6077010" y="4616481"/>
            <a:ext cx="2766159" cy="1990133"/>
            <a:chOff x="0" y="0"/>
            <a:chExt cx="2766157" cy="1990132"/>
          </a:xfrm>
        </p:grpSpPr>
        <p:sp>
          <p:nvSpPr>
            <p:cNvPr id="630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1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664" name="Straight Connector 53"/>
          <p:cNvSpPr/>
          <p:nvPr/>
        </p:nvSpPr>
        <p:spPr>
          <a:xfrm>
            <a:off x="5947669" y="3889002"/>
            <a:ext cx="648140" cy="8848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665" name="Straight Connector 54"/>
          <p:cNvSpPr/>
          <p:nvPr/>
        </p:nvSpPr>
        <p:spPr>
          <a:xfrm>
            <a:off x="5901557" y="2652723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35" name="Straight Connector 55"/>
          <p:cNvSpPr/>
          <p:nvPr/>
        </p:nvSpPr>
        <p:spPr>
          <a:xfrm flipV="1">
            <a:off x="5136817" y="2516118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66" name="Straight Connector 56"/>
          <p:cNvSpPr/>
          <p:nvPr/>
        </p:nvSpPr>
        <p:spPr>
          <a:xfrm>
            <a:off x="4816334" y="2638892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67" name="Straight Connector 57"/>
          <p:cNvSpPr/>
          <p:nvPr/>
        </p:nvSpPr>
        <p:spPr>
          <a:xfrm>
            <a:off x="5915010" y="3328829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68" name="Straight Connector 58"/>
          <p:cNvSpPr/>
          <p:nvPr/>
        </p:nvSpPr>
        <p:spPr>
          <a:xfrm>
            <a:off x="4967701" y="3685115"/>
            <a:ext cx="539221" cy="17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69" name="Straight Connector 59"/>
          <p:cNvSpPr/>
          <p:nvPr/>
        </p:nvSpPr>
        <p:spPr>
          <a:xfrm>
            <a:off x="4378262" y="2665290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70" name="Straight Connector 60"/>
          <p:cNvSpPr/>
          <p:nvPr/>
        </p:nvSpPr>
        <p:spPr>
          <a:xfrm>
            <a:off x="4281035" y="3136250"/>
            <a:ext cx="252349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71" name="Straight Connector 61"/>
          <p:cNvSpPr/>
          <p:nvPr/>
        </p:nvSpPr>
        <p:spPr>
          <a:xfrm>
            <a:off x="6488352" y="5126838"/>
            <a:ext cx="143923" cy="28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72" name="Straight Connector 62"/>
          <p:cNvSpPr/>
          <p:nvPr/>
        </p:nvSpPr>
        <p:spPr>
          <a:xfrm>
            <a:off x="7036487" y="4946541"/>
            <a:ext cx="391657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43" name="Straight Connector 63"/>
          <p:cNvSpPr/>
          <p:nvPr/>
        </p:nvSpPr>
        <p:spPr>
          <a:xfrm>
            <a:off x="8064900" y="4965663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73" name="Straight Connector 64"/>
          <p:cNvSpPr/>
          <p:nvPr/>
        </p:nvSpPr>
        <p:spPr>
          <a:xfrm>
            <a:off x="6538818" y="5766168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74" name="Straight Connector 65"/>
          <p:cNvSpPr/>
          <p:nvPr/>
        </p:nvSpPr>
        <p:spPr>
          <a:xfrm>
            <a:off x="7165643" y="6157133"/>
            <a:ext cx="335974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46" name="Straight Connector 66"/>
          <p:cNvSpPr/>
          <p:nvPr/>
        </p:nvSpPr>
        <p:spPr>
          <a:xfrm flipH="1">
            <a:off x="8138371" y="5481140"/>
            <a:ext cx="476282" cy="67813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75" name="Straight Connector 67"/>
          <p:cNvSpPr/>
          <p:nvPr/>
        </p:nvSpPr>
        <p:spPr>
          <a:xfrm>
            <a:off x="6875886" y="5116872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648" name="TextBox 68"/>
          <p:cNvSpPr txBox="1"/>
          <p:nvPr/>
        </p:nvSpPr>
        <p:spPr>
          <a:xfrm>
            <a:off x="7378745" y="5195218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AS-2</a:t>
            </a:r>
          </a:p>
        </p:txBody>
      </p:sp>
      <p:pic>
        <p:nvPicPr>
          <p:cNvPr id="64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8122" y="35246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79352" y="54042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3106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9325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9785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33351" y="3486868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7609" y="27704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91702" y="2325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98122" y="22811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8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05496" y="2960622"/>
            <a:ext cx="645116" cy="380395"/>
          </a:xfrm>
          <a:prstGeom prst="rect">
            <a:avLst/>
          </a:prstGeom>
          <a:ln w="12700">
            <a:miter lim="400000"/>
          </a:ln>
        </p:spPr>
      </p:pic>
      <p:pic>
        <p:nvPicPr>
          <p:cNvPr id="65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1911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38489" y="5138875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63" name="Right Arrow 82"/>
          <p:cNvGrpSpPr/>
          <p:nvPr/>
        </p:nvGrpSpPr>
        <p:grpSpPr>
          <a:xfrm>
            <a:off x="4161169" y="3987440"/>
            <a:ext cx="2311135" cy="2415683"/>
            <a:chOff x="0" y="0"/>
            <a:chExt cx="2311134" cy="2415682"/>
          </a:xfrm>
        </p:grpSpPr>
        <p:sp>
          <p:nvSpPr>
            <p:cNvPr id="661" name="Arrow"/>
            <p:cNvSpPr/>
            <p:nvPr/>
          </p:nvSpPr>
          <p:spPr>
            <a:xfrm rot="18730153">
              <a:off x="-55274" y="745457"/>
              <a:ext cx="2421682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2" name="BGP Session"/>
            <p:cNvSpPr txBox="1"/>
            <p:nvPr/>
          </p:nvSpPr>
          <p:spPr>
            <a:xfrm rot="18730153">
              <a:off x="-17280" y="1076347"/>
              <a:ext cx="219049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BGP Session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Four Types of BGP Messages</a:t>
            </a:r>
          </a:p>
        </p:txBody>
      </p:sp>
      <p:sp>
        <p:nvSpPr>
          <p:cNvPr id="678" name="Rectangle 3"/>
          <p:cNvSpPr txBox="1"/>
          <p:nvPr>
            <p:ph type="body" sz="half" idx="1"/>
          </p:nvPr>
        </p:nvSpPr>
        <p:spPr>
          <a:xfrm>
            <a:off x="152400" y="1600200"/>
            <a:ext cx="8839200" cy="27184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/>
                </a:solidFill>
              </a:defRPr>
            </a:pPr>
            <a:r>
              <a:t>Open</a:t>
            </a:r>
            <a:r>
              <a:rPr>
                <a:solidFill>
                  <a:srgbClr val="000000"/>
                </a:solidFill>
              </a:rPr>
              <a:t>: Establish a peering session. 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/>
                </a:solidFill>
              </a:defRPr>
            </a:pPr>
            <a:r>
              <a:t>Keep Alive</a:t>
            </a:r>
            <a:r>
              <a:rPr>
                <a:solidFill>
                  <a:srgbClr val="000000"/>
                </a:solidFill>
              </a:rPr>
              <a:t>: Handshake at regular intervals. 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/>
                </a:solidFill>
              </a:defRPr>
            </a:pPr>
            <a:r>
              <a:t>Notification</a:t>
            </a:r>
            <a:r>
              <a:rPr>
                <a:solidFill>
                  <a:srgbClr val="000000"/>
                </a:solidFill>
              </a:rPr>
              <a:t>: Shuts down a peering session. </a:t>
            </a:r>
            <a:endParaRPr>
              <a:solidFill>
                <a:srgbClr val="000000"/>
              </a:solidFill>
            </a:endParaRPr>
          </a:p>
          <a:p>
            <a:pPr>
              <a:defRPr>
                <a:solidFill>
                  <a:schemeClr val="accent1"/>
                </a:solidFill>
              </a:defRPr>
            </a:pPr>
            <a:r>
              <a:t>Update</a:t>
            </a:r>
            <a:r>
              <a:rPr>
                <a:solidFill>
                  <a:srgbClr val="000000"/>
                </a:solidFill>
              </a:rPr>
              <a:t>: Announce new routes or withdraw previously announced routes.  </a:t>
            </a:r>
          </a:p>
        </p:txBody>
      </p:sp>
      <p:sp>
        <p:nvSpPr>
          <p:cNvPr id="679" name="Rectangle 4"/>
          <p:cNvSpPr/>
          <p:nvPr/>
        </p:nvSpPr>
        <p:spPr>
          <a:xfrm>
            <a:off x="254974" y="4522432"/>
            <a:ext cx="8646440" cy="523877"/>
          </a:xfrm>
          <a:prstGeom prst="rect">
            <a:avLst/>
          </a:prstGeom>
          <a:solidFill>
            <a:srgbClr val="10576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037" tIns="46037" rIns="46037" bIns="46037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announcement = IP prefix + </a:t>
            </a:r>
            <a:r>
              <a:rPr u="sng"/>
              <a:t>attributes values</a:t>
            </a:r>
          </a:p>
        </p:txBody>
      </p:sp>
      <p:sp>
        <p:nvSpPr>
          <p:cNvPr id="680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7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BGP Attributes</a:t>
            </a:r>
          </a:p>
        </p:txBody>
      </p:sp>
      <p:sp>
        <p:nvSpPr>
          <p:cNvPr id="683" name="Rectangle 3"/>
          <p:cNvSpPr txBox="1"/>
          <p:nvPr>
            <p:ph type="body" idx="1"/>
          </p:nvPr>
        </p:nvSpPr>
        <p:spPr>
          <a:xfrm>
            <a:off x="152400" y="1600200"/>
            <a:ext cx="8991600" cy="5105400"/>
          </a:xfrm>
          <a:prstGeom prst="rect">
            <a:avLst/>
          </a:prstGeom>
        </p:spPr>
        <p:txBody>
          <a:bodyPr/>
          <a:lstStyle/>
          <a:p>
            <a:pPr/>
            <a:r>
              <a:t>Attributes used to select “best” path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LocalPref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Local preference policy to choose most preferred route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Overrides default fewest AS behavior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Multi-exit Discriminator (MED)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Specifies path for external traffic destined for an internal network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Chooses peering point for your network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Import Rules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What route advertisements do I accept?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Export Rules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Which routes do I forward to whom?</a:t>
            </a:r>
          </a:p>
        </p:txBody>
      </p:sp>
      <p:sp>
        <p:nvSpPr>
          <p:cNvPr id="684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8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Rectangle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Route Selection Summary</a:t>
            </a:r>
          </a:p>
        </p:txBody>
      </p:sp>
      <p:sp>
        <p:nvSpPr>
          <p:cNvPr id="687" name="Slide Number Placeholder 4"/>
          <p:cNvSpPr txBox="1"/>
          <p:nvPr>
            <p:ph type="sldNum" sz="quarter" idx="2"/>
          </p:nvPr>
        </p:nvSpPr>
        <p:spPr>
          <a:xfrm>
            <a:off x="8717392" y="376555"/>
            <a:ext cx="346805" cy="3327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</a:lvl1pPr>
          </a:lstStyle>
          <a:p>
            <a:pPr/>
            <a:fld id="{86CB4B4D-7CA3-9044-876B-883B54F8677D}" type="slidenum"/>
          </a:p>
        </p:txBody>
      </p:sp>
      <p:sp>
        <p:nvSpPr>
          <p:cNvPr id="688" name="Rectangle 2"/>
          <p:cNvSpPr/>
          <p:nvPr/>
        </p:nvSpPr>
        <p:spPr>
          <a:xfrm>
            <a:off x="793211" y="5128104"/>
            <a:ext cx="8152485" cy="914401"/>
          </a:xfrm>
          <a:prstGeom prst="rect">
            <a:avLst/>
          </a:prstGeom>
          <a:solidFill>
            <a:srgbClr val="F2A4A7"/>
          </a:solidFill>
          <a:ln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</a:p>
        </p:txBody>
      </p:sp>
      <p:sp>
        <p:nvSpPr>
          <p:cNvPr id="689" name="Rectangle 3"/>
          <p:cNvSpPr/>
          <p:nvPr/>
        </p:nvSpPr>
        <p:spPr>
          <a:xfrm>
            <a:off x="793213" y="2384904"/>
            <a:ext cx="8152484" cy="914401"/>
          </a:xfrm>
          <a:prstGeom prst="rect">
            <a:avLst/>
          </a:prstGeom>
          <a:solidFill>
            <a:srgbClr val="78D6EA"/>
          </a:solidFill>
          <a:ln>
            <a:solidFill>
              <a:srgbClr val="1FAECD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</a:p>
        </p:txBody>
      </p:sp>
      <p:sp>
        <p:nvSpPr>
          <p:cNvPr id="690" name="Rectangle 4"/>
          <p:cNvSpPr/>
          <p:nvPr/>
        </p:nvSpPr>
        <p:spPr>
          <a:xfrm>
            <a:off x="793213" y="3375504"/>
            <a:ext cx="8152484" cy="1663431"/>
          </a:xfrm>
          <a:prstGeom prst="rect">
            <a:avLst/>
          </a:prstGeom>
          <a:solidFill>
            <a:srgbClr val="F7C1A4"/>
          </a:solidFill>
          <a:ln>
            <a:solidFill>
              <a:schemeClr val="accent3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</a:p>
        </p:txBody>
      </p:sp>
      <p:sp>
        <p:nvSpPr>
          <p:cNvPr id="691" name="Text Box 6"/>
          <p:cNvSpPr txBox="1"/>
          <p:nvPr/>
        </p:nvSpPr>
        <p:spPr>
          <a:xfrm>
            <a:off x="898787" y="2656652"/>
            <a:ext cx="32042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Highest Local Preference</a:t>
            </a:r>
          </a:p>
        </p:txBody>
      </p:sp>
      <p:sp>
        <p:nvSpPr>
          <p:cNvPr id="692" name="Text Box 7"/>
          <p:cNvSpPr txBox="1"/>
          <p:nvPr/>
        </p:nvSpPr>
        <p:spPr>
          <a:xfrm>
            <a:off x="898787" y="3517805"/>
            <a:ext cx="218937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Shortest AS Path</a:t>
            </a:r>
          </a:p>
        </p:txBody>
      </p:sp>
      <p:sp>
        <p:nvSpPr>
          <p:cNvPr id="693" name="Text Box 8"/>
          <p:cNvSpPr txBox="1"/>
          <p:nvPr/>
        </p:nvSpPr>
        <p:spPr>
          <a:xfrm>
            <a:off x="898787" y="3975005"/>
            <a:ext cx="16485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Lowest MED</a:t>
            </a:r>
          </a:p>
        </p:txBody>
      </p:sp>
      <p:sp>
        <p:nvSpPr>
          <p:cNvPr id="694" name="Text Box 10"/>
          <p:cNvSpPr txBox="1"/>
          <p:nvPr/>
        </p:nvSpPr>
        <p:spPr>
          <a:xfrm>
            <a:off x="898787" y="4436671"/>
            <a:ext cx="495117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Lowest IGP Cost to BGP Egress</a:t>
            </a:r>
          </a:p>
        </p:txBody>
      </p:sp>
      <p:sp>
        <p:nvSpPr>
          <p:cNvPr id="695" name="Text Box 11"/>
          <p:cNvSpPr txBox="1"/>
          <p:nvPr/>
        </p:nvSpPr>
        <p:spPr>
          <a:xfrm>
            <a:off x="898786" y="5356704"/>
            <a:ext cx="2231044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Lowest Router ID</a:t>
            </a:r>
          </a:p>
        </p:txBody>
      </p:sp>
      <p:sp>
        <p:nvSpPr>
          <p:cNvPr id="696" name="Text Box 12"/>
          <p:cNvSpPr txBox="1"/>
          <p:nvPr/>
        </p:nvSpPr>
        <p:spPr>
          <a:xfrm>
            <a:off x="5638800" y="4059070"/>
            <a:ext cx="256709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Traffic engineering </a:t>
            </a:r>
          </a:p>
        </p:txBody>
      </p:sp>
      <p:sp>
        <p:nvSpPr>
          <p:cNvPr id="697" name="Text Box 13"/>
          <p:cNvSpPr txBox="1"/>
          <p:nvPr/>
        </p:nvSpPr>
        <p:spPr>
          <a:xfrm>
            <a:off x="5562600" y="2656652"/>
            <a:ext cx="2750156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Enforce relationships</a:t>
            </a:r>
          </a:p>
        </p:txBody>
      </p:sp>
      <p:sp>
        <p:nvSpPr>
          <p:cNvPr id="698" name="Text Box 14"/>
          <p:cNvSpPr txBox="1"/>
          <p:nvPr/>
        </p:nvSpPr>
        <p:spPr>
          <a:xfrm>
            <a:off x="5944241" y="5214401"/>
            <a:ext cx="2577813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b="1" sz="2400">
                <a:solidFill>
                  <a:srgbClr val="FFFFFF"/>
                </a:solidFill>
              </a:defRPr>
            </a:pPr>
            <a:r>
              <a:t>When all else fails,</a:t>
            </a:r>
          </a:p>
          <a:p>
            <a:pPr algn="ctr">
              <a:defRPr b="1" sz="2400">
                <a:solidFill>
                  <a:srgbClr val="FFFFFF"/>
                </a:solidFill>
              </a:defRPr>
            </a:pPr>
            <a:r>
              <a:t>break ties</a:t>
            </a:r>
          </a:p>
        </p:txBody>
      </p:sp>
      <p:sp>
        <p:nvSpPr>
          <p:cNvPr id="699" name="AutoShape 15"/>
          <p:cNvSpPr/>
          <p:nvPr/>
        </p:nvSpPr>
        <p:spPr>
          <a:xfrm>
            <a:off x="60587" y="2384904"/>
            <a:ext cx="609601" cy="3657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8050"/>
                </a:moveTo>
                <a:lnTo>
                  <a:pt x="5400" y="18050"/>
                </a:lnTo>
                <a:lnTo>
                  <a:pt x="5400" y="0"/>
                </a:lnTo>
                <a:lnTo>
                  <a:pt x="16200" y="0"/>
                </a:lnTo>
                <a:lnTo>
                  <a:pt x="16200" y="18050"/>
                </a:lnTo>
                <a:lnTo>
                  <a:pt x="21600" y="1805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00" name="Slide Number Placeholder 2"/>
          <p:cNvSpPr txBox="1"/>
          <p:nvPr/>
        </p:nvSpPr>
        <p:spPr>
          <a:xfrm>
            <a:off x="0" y="1256270"/>
            <a:ext cx="533400" cy="3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896111">
              <a:lnSpc>
                <a:spcPct val="80000"/>
              </a:lnSpc>
              <a:defRPr b="1" sz="1568">
                <a:solidFill>
                  <a:srgbClr val="FFFFFF"/>
                </a:solidFill>
              </a:defRPr>
            </a:lvl1pPr>
          </a:lstStyle>
          <a:p>
            <a:pPr/>
            <a:r>
              <a:t>18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89" grpId="1"/>
      <p:bldP build="whole" bldLvl="1" animBg="1" rev="0" advAuto="0" spid="694" grpId="7"/>
      <p:bldP build="whole" bldLvl="1" animBg="1" rev="0" advAuto="0" spid="696" grpId="8"/>
      <p:bldP build="whole" bldLvl="1" animBg="1" rev="0" advAuto="0" spid="697" grpId="3"/>
      <p:bldP build="whole" bldLvl="1" animBg="1" rev="0" advAuto="0" spid="692" grpId="5"/>
      <p:bldP build="whole" bldLvl="1" animBg="1" rev="0" advAuto="0" spid="693" grpId="6"/>
      <p:bldP build="whole" bldLvl="1" animBg="1" rev="0" advAuto="0" spid="688" grpId="9"/>
      <p:bldP build="whole" bldLvl="1" animBg="1" rev="0" advAuto="0" spid="690" grpId="4"/>
      <p:bldP build="whole" bldLvl="1" animBg="1" rev="0" advAuto="0" spid="695" grpId="10"/>
      <p:bldP build="whole" bldLvl="1" animBg="1" rev="0" advAuto="0" spid="691" grpId="2"/>
      <p:bldP build="whole" bldLvl="1" animBg="1" rev="0" advAuto="0" spid="698" grpId="1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Rounded Rectangle 78"/>
          <p:cNvSpPr/>
          <p:nvPr/>
        </p:nvSpPr>
        <p:spPr>
          <a:xfrm>
            <a:off x="5757405" y="2476909"/>
            <a:ext cx="2641013" cy="3902315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Shortest AS Path != Shortest Path</a:t>
            </a:r>
          </a:p>
        </p:txBody>
      </p:sp>
      <p:sp>
        <p:nvSpPr>
          <p:cNvPr id="704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707" name="Cloud 4"/>
          <p:cNvGrpSpPr/>
          <p:nvPr/>
        </p:nvGrpSpPr>
        <p:grpSpPr>
          <a:xfrm>
            <a:off x="3562896" y="1765816"/>
            <a:ext cx="1920532" cy="1278672"/>
            <a:chOff x="0" y="0"/>
            <a:chExt cx="1920530" cy="1278671"/>
          </a:xfrm>
        </p:grpSpPr>
        <p:sp>
          <p:nvSpPr>
            <p:cNvPr id="70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10" name="Cloud 5"/>
          <p:cNvGrpSpPr/>
          <p:nvPr/>
        </p:nvGrpSpPr>
        <p:grpSpPr>
          <a:xfrm>
            <a:off x="1399178" y="2801395"/>
            <a:ext cx="1920532" cy="1278672"/>
            <a:chOff x="0" y="0"/>
            <a:chExt cx="1920530" cy="1278671"/>
          </a:xfrm>
        </p:grpSpPr>
        <p:sp>
          <p:nvSpPr>
            <p:cNvPr id="70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13" name="Cloud 6"/>
          <p:cNvGrpSpPr/>
          <p:nvPr/>
        </p:nvGrpSpPr>
        <p:grpSpPr>
          <a:xfrm>
            <a:off x="3562895" y="3636797"/>
            <a:ext cx="1920532" cy="1278672"/>
            <a:chOff x="0" y="0"/>
            <a:chExt cx="1920530" cy="1278671"/>
          </a:xfrm>
        </p:grpSpPr>
        <p:sp>
          <p:nvSpPr>
            <p:cNvPr id="71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16" name="Cloud 7"/>
          <p:cNvGrpSpPr/>
          <p:nvPr/>
        </p:nvGrpSpPr>
        <p:grpSpPr>
          <a:xfrm>
            <a:off x="1399178" y="4758750"/>
            <a:ext cx="1920532" cy="1278672"/>
            <a:chOff x="0" y="0"/>
            <a:chExt cx="1920530" cy="1278671"/>
          </a:xfrm>
        </p:grpSpPr>
        <p:sp>
          <p:nvSpPr>
            <p:cNvPr id="71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19" name="Cloud 8"/>
          <p:cNvGrpSpPr/>
          <p:nvPr/>
        </p:nvGrpSpPr>
        <p:grpSpPr>
          <a:xfrm>
            <a:off x="3562897" y="5505129"/>
            <a:ext cx="1920532" cy="1278672"/>
            <a:chOff x="0" y="0"/>
            <a:chExt cx="1920530" cy="1278671"/>
          </a:xfrm>
        </p:grpSpPr>
        <p:sp>
          <p:nvSpPr>
            <p:cNvPr id="71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22" name="Cloud 9"/>
          <p:cNvGrpSpPr/>
          <p:nvPr/>
        </p:nvGrpSpPr>
        <p:grpSpPr>
          <a:xfrm>
            <a:off x="6030676" y="2807735"/>
            <a:ext cx="1920532" cy="3246268"/>
            <a:chOff x="0" y="0"/>
            <a:chExt cx="1920530" cy="3246266"/>
          </a:xfrm>
        </p:grpSpPr>
        <p:sp>
          <p:nvSpPr>
            <p:cNvPr id="720" name="Shape"/>
            <p:cNvSpPr/>
            <p:nvPr/>
          </p:nvSpPr>
          <p:spPr>
            <a:xfrm>
              <a:off x="0" y="-1"/>
              <a:ext cx="1920531" cy="3246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1" name="Shape"/>
            <p:cNvSpPr/>
            <p:nvPr/>
          </p:nvSpPr>
          <p:spPr>
            <a:xfrm>
              <a:off x="97520" y="165069"/>
              <a:ext cx="1759848" cy="275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72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7" y="228671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324517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5" y="40819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52025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9" y="5860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279727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2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57587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340675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363291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23623" y="42270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435790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50123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7" y="5057728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763" name="Straight Connector 23"/>
          <p:cNvSpPr/>
          <p:nvPr/>
        </p:nvSpPr>
        <p:spPr>
          <a:xfrm>
            <a:off x="2638970" y="2599744"/>
            <a:ext cx="1600283" cy="708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4" name="Straight Connector 26"/>
          <p:cNvSpPr/>
          <p:nvPr/>
        </p:nvSpPr>
        <p:spPr>
          <a:xfrm>
            <a:off x="2653941" y="3547812"/>
            <a:ext cx="1575078" cy="6091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5" name="Straight Connector 29"/>
          <p:cNvSpPr/>
          <p:nvPr/>
        </p:nvSpPr>
        <p:spPr>
          <a:xfrm>
            <a:off x="2620250" y="4407765"/>
            <a:ext cx="1635131" cy="846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6" name="Straight Connector 33"/>
          <p:cNvSpPr/>
          <p:nvPr/>
        </p:nvSpPr>
        <p:spPr>
          <a:xfrm>
            <a:off x="2669707" y="5485516"/>
            <a:ext cx="1543683" cy="469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7" name="Straight Connector 36"/>
          <p:cNvSpPr/>
          <p:nvPr/>
        </p:nvSpPr>
        <p:spPr>
          <a:xfrm>
            <a:off x="4834096" y="2539470"/>
            <a:ext cx="1845782" cy="381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8" name="Straight Connector 39"/>
          <p:cNvSpPr/>
          <p:nvPr/>
        </p:nvSpPr>
        <p:spPr>
          <a:xfrm>
            <a:off x="4835824" y="5959696"/>
            <a:ext cx="1840711" cy="76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769" name="Straight Connector 43"/>
          <p:cNvSpPr/>
          <p:nvPr/>
        </p:nvSpPr>
        <p:spPr>
          <a:xfrm>
            <a:off x="6525124" y="3151880"/>
            <a:ext cx="290124" cy="277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0" name="Straight Connector 49"/>
          <p:cNvSpPr/>
          <p:nvPr/>
        </p:nvSpPr>
        <p:spPr>
          <a:xfrm>
            <a:off x="6665727" y="3646705"/>
            <a:ext cx="741424" cy="122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1" name="Straight Connector 52"/>
          <p:cNvSpPr/>
          <p:nvPr/>
        </p:nvSpPr>
        <p:spPr>
          <a:xfrm>
            <a:off x="6627357" y="3943995"/>
            <a:ext cx="805351" cy="348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2" name="Straight Connector 55"/>
          <p:cNvSpPr/>
          <p:nvPr/>
        </p:nvSpPr>
        <p:spPr>
          <a:xfrm>
            <a:off x="6657536" y="4444997"/>
            <a:ext cx="748670" cy="71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3" name="Straight Connector 58"/>
          <p:cNvSpPr/>
          <p:nvPr/>
        </p:nvSpPr>
        <p:spPr>
          <a:xfrm>
            <a:off x="6627053" y="4677722"/>
            <a:ext cx="815260" cy="391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4" name="Straight Connector 61"/>
          <p:cNvSpPr/>
          <p:nvPr/>
        </p:nvSpPr>
        <p:spPr>
          <a:xfrm>
            <a:off x="6666647" y="5210835"/>
            <a:ext cx="738721" cy="24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75" name="Straight Connector 64"/>
          <p:cNvSpPr/>
          <p:nvPr/>
        </p:nvSpPr>
        <p:spPr>
          <a:xfrm>
            <a:off x="7160826" y="5412569"/>
            <a:ext cx="382987" cy="368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749" name="TextBox 67"/>
          <p:cNvSpPr txBox="1"/>
          <p:nvPr/>
        </p:nvSpPr>
        <p:spPr>
          <a:xfrm>
            <a:off x="4083842" y="1872870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Source</a:t>
            </a:r>
          </a:p>
        </p:txBody>
      </p:sp>
      <p:sp>
        <p:nvSpPr>
          <p:cNvPr id="750" name="TextBox 68"/>
          <p:cNvSpPr txBox="1"/>
          <p:nvPr/>
        </p:nvSpPr>
        <p:spPr>
          <a:xfrm>
            <a:off x="3809232" y="6148392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Destination</a:t>
            </a:r>
          </a:p>
        </p:txBody>
      </p:sp>
      <p:grpSp>
        <p:nvGrpSpPr>
          <p:cNvPr id="753" name="Right Arrow 69"/>
          <p:cNvGrpSpPr/>
          <p:nvPr/>
        </p:nvGrpSpPr>
        <p:grpSpPr>
          <a:xfrm>
            <a:off x="4988064" y="2090789"/>
            <a:ext cx="1538680" cy="1270049"/>
            <a:chOff x="0" y="0"/>
            <a:chExt cx="1538679" cy="1270048"/>
          </a:xfrm>
        </p:grpSpPr>
        <p:sp>
          <p:nvSpPr>
            <p:cNvPr id="751" name="Arrow"/>
            <p:cNvSpPr/>
            <p:nvPr/>
          </p:nvSpPr>
          <p:spPr>
            <a:xfrm rot="1011612">
              <a:off x="105576" y="172640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2" name="?"/>
            <p:cNvSpPr txBox="1"/>
            <p:nvPr/>
          </p:nvSpPr>
          <p:spPr>
            <a:xfrm rot="1011612">
              <a:off x="110545" y="38432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?</a:t>
              </a:r>
            </a:p>
          </p:txBody>
        </p:sp>
      </p:grpSp>
      <p:grpSp>
        <p:nvGrpSpPr>
          <p:cNvPr id="756" name="Right Arrow 70"/>
          <p:cNvGrpSpPr/>
          <p:nvPr/>
        </p:nvGrpSpPr>
        <p:grpSpPr>
          <a:xfrm>
            <a:off x="2506529" y="2173767"/>
            <a:ext cx="1547694" cy="1374543"/>
            <a:chOff x="0" y="0"/>
            <a:chExt cx="1547693" cy="1374542"/>
          </a:xfrm>
        </p:grpSpPr>
        <p:sp>
          <p:nvSpPr>
            <p:cNvPr id="754" name="Arrow"/>
            <p:cNvSpPr/>
            <p:nvPr/>
          </p:nvSpPr>
          <p:spPr>
            <a:xfrm flipH="1" rot="20116575">
              <a:off x="134811" y="224887"/>
              <a:ext cx="1278071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5" name="?"/>
            <p:cNvSpPr txBox="1"/>
            <p:nvPr/>
          </p:nvSpPr>
          <p:spPr>
            <a:xfrm rot="20116575">
              <a:off x="355407" y="421754"/>
              <a:ext cx="1046879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?</a:t>
              </a:r>
            </a:p>
          </p:txBody>
        </p:sp>
      </p:grpSp>
      <p:grpSp>
        <p:nvGrpSpPr>
          <p:cNvPr id="759" name="Group 71"/>
          <p:cNvGrpSpPr/>
          <p:nvPr/>
        </p:nvGrpSpPr>
        <p:grpSpPr>
          <a:xfrm>
            <a:off x="626410" y="1670959"/>
            <a:ext cx="2047052" cy="1061232"/>
            <a:chOff x="0" y="0"/>
            <a:chExt cx="2047051" cy="1061230"/>
          </a:xfrm>
        </p:grpSpPr>
        <p:sp>
          <p:nvSpPr>
            <p:cNvPr id="757" name="Rectangular Callout 72"/>
            <p:cNvSpPr/>
            <p:nvPr/>
          </p:nvSpPr>
          <p:spPr>
            <a:xfrm flipH="1">
              <a:off x="1" y="0"/>
              <a:ext cx="2047051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75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6752" y="21600"/>
                  </a:lnTo>
                  <a:lnTo>
                    <a:pt x="6752" y="18000"/>
                  </a:lnTo>
                  <a:lnTo>
                    <a:pt x="0" y="19186"/>
                  </a:lnTo>
                  <a:lnTo>
                    <a:pt x="6752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8" name="TextBox 73"/>
            <p:cNvSpPr txBox="1"/>
            <p:nvPr/>
          </p:nvSpPr>
          <p:spPr>
            <a:xfrm>
              <a:off x="0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ASs</a:t>
              </a:r>
            </a:p>
          </p:txBody>
        </p:sp>
      </p:grpSp>
      <p:grpSp>
        <p:nvGrpSpPr>
          <p:cNvPr id="762" name="Group 75"/>
          <p:cNvGrpSpPr/>
          <p:nvPr/>
        </p:nvGrpSpPr>
        <p:grpSpPr>
          <a:xfrm>
            <a:off x="6383279" y="1573087"/>
            <a:ext cx="2015138" cy="1061231"/>
            <a:chOff x="0" y="0"/>
            <a:chExt cx="2015137" cy="1061230"/>
          </a:xfrm>
        </p:grpSpPr>
        <p:sp>
          <p:nvSpPr>
            <p:cNvPr id="760" name="Rectangular Callout 76"/>
            <p:cNvSpPr/>
            <p:nvPr/>
          </p:nvSpPr>
          <p:spPr>
            <a:xfrm flipH="1">
              <a:off x="-1" y="0"/>
              <a:ext cx="2015139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5083" y="0"/>
                  </a:lnTo>
                  <a:lnTo>
                    <a:pt x="15083" y="12600"/>
                  </a:lnTo>
                  <a:lnTo>
                    <a:pt x="21600" y="20531"/>
                  </a:lnTo>
                  <a:lnTo>
                    <a:pt x="15083" y="18000"/>
                  </a:lnTo>
                  <a:lnTo>
                    <a:pt x="15083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1" name="TextBox 77"/>
            <p:cNvSpPr txBox="1"/>
            <p:nvPr/>
          </p:nvSpPr>
          <p:spPr>
            <a:xfrm>
              <a:off x="608015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9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2 ASs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1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8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02" grpId="5"/>
      <p:bldP build="whole" bldLvl="1" animBg="1" rev="0" advAuto="0" spid="756" grpId="2"/>
      <p:bldP build="whole" bldLvl="1" animBg="1" rev="0" advAuto="0" spid="753" grpId="1"/>
      <p:bldP build="whole" bldLvl="1" animBg="1" rev="0" advAuto="0" spid="759" grpId="3"/>
      <p:bldP build="whole" bldLvl="1" animBg="1" rev="0" advAuto="0" spid="762" grpId="4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Hot Potato Routing</a:t>
            </a:r>
          </a:p>
        </p:txBody>
      </p:sp>
      <p:sp>
        <p:nvSpPr>
          <p:cNvPr id="778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781" name="Cloud 7"/>
          <p:cNvGrpSpPr/>
          <p:nvPr/>
        </p:nvGrpSpPr>
        <p:grpSpPr>
          <a:xfrm>
            <a:off x="3533811" y="5472078"/>
            <a:ext cx="1920532" cy="1278672"/>
            <a:chOff x="0" y="0"/>
            <a:chExt cx="1920530" cy="1278671"/>
          </a:xfrm>
        </p:grpSpPr>
        <p:sp>
          <p:nvSpPr>
            <p:cNvPr id="779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0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78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71872" y="58277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783" name="TextBox 9"/>
          <p:cNvSpPr txBox="1"/>
          <p:nvPr/>
        </p:nvSpPr>
        <p:spPr>
          <a:xfrm>
            <a:off x="3780146" y="6115341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Destination</a:t>
            </a:r>
          </a:p>
        </p:txBody>
      </p:sp>
      <p:grpSp>
        <p:nvGrpSpPr>
          <p:cNvPr id="786" name="Cloud 10"/>
          <p:cNvGrpSpPr/>
          <p:nvPr/>
        </p:nvGrpSpPr>
        <p:grpSpPr>
          <a:xfrm>
            <a:off x="2163597" y="2796162"/>
            <a:ext cx="1920531" cy="1278672"/>
            <a:chOff x="0" y="0"/>
            <a:chExt cx="1920530" cy="1278671"/>
          </a:xfrm>
        </p:grpSpPr>
        <p:sp>
          <p:nvSpPr>
            <p:cNvPr id="78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789" name="Cloud 11"/>
          <p:cNvGrpSpPr/>
          <p:nvPr/>
        </p:nvGrpSpPr>
        <p:grpSpPr>
          <a:xfrm>
            <a:off x="88539" y="3976746"/>
            <a:ext cx="1920532" cy="1278672"/>
            <a:chOff x="0" y="0"/>
            <a:chExt cx="1920530" cy="1278671"/>
          </a:xfrm>
        </p:grpSpPr>
        <p:sp>
          <p:nvSpPr>
            <p:cNvPr id="78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79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1657" y="324131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9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6599" y="442052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25" name="Straight Connector 15"/>
          <p:cNvSpPr/>
          <p:nvPr/>
        </p:nvSpPr>
        <p:spPr>
          <a:xfrm>
            <a:off x="1294762" y="3571887"/>
            <a:ext cx="1576534" cy="895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grpSp>
        <p:nvGrpSpPr>
          <p:cNvPr id="795" name="Cloud 19"/>
          <p:cNvGrpSpPr/>
          <p:nvPr/>
        </p:nvGrpSpPr>
        <p:grpSpPr>
          <a:xfrm>
            <a:off x="4649582" y="1685849"/>
            <a:ext cx="1920532" cy="3501706"/>
            <a:chOff x="0" y="0"/>
            <a:chExt cx="1920530" cy="3501704"/>
          </a:xfrm>
        </p:grpSpPr>
        <p:sp>
          <p:nvSpPr>
            <p:cNvPr id="793" name="Shape"/>
            <p:cNvSpPr/>
            <p:nvPr/>
          </p:nvSpPr>
          <p:spPr>
            <a:xfrm>
              <a:off x="0" y="0"/>
              <a:ext cx="1920531" cy="3501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4" name="Shape"/>
            <p:cNvSpPr/>
            <p:nvPr/>
          </p:nvSpPr>
          <p:spPr>
            <a:xfrm>
              <a:off x="97520" y="178058"/>
              <a:ext cx="1759848" cy="2973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79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238576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9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4431" y="3233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9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4884616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26" name="Straight Connector 23"/>
          <p:cNvSpPr/>
          <p:nvPr/>
        </p:nvSpPr>
        <p:spPr>
          <a:xfrm>
            <a:off x="3436264" y="3423345"/>
            <a:ext cx="1066467" cy="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827" name="Straight Connector 32"/>
          <p:cNvSpPr/>
          <p:nvPr/>
        </p:nvSpPr>
        <p:spPr>
          <a:xfrm>
            <a:off x="4681286" y="5233945"/>
            <a:ext cx="735984" cy="622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801" name="TextBox 36"/>
          <p:cNvSpPr txBox="1"/>
          <p:nvPr/>
        </p:nvSpPr>
        <p:spPr>
          <a:xfrm>
            <a:off x="5153391" y="1971507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Source</a:t>
            </a:r>
          </a:p>
        </p:txBody>
      </p:sp>
      <p:grpSp>
        <p:nvGrpSpPr>
          <p:cNvPr id="804" name="Group 38"/>
          <p:cNvGrpSpPr/>
          <p:nvPr/>
        </p:nvGrpSpPr>
        <p:grpSpPr>
          <a:xfrm>
            <a:off x="6149137" y="1979492"/>
            <a:ext cx="2932726" cy="1127266"/>
            <a:chOff x="0" y="0"/>
            <a:chExt cx="2932725" cy="1127265"/>
          </a:xfrm>
        </p:grpSpPr>
        <p:sp>
          <p:nvSpPr>
            <p:cNvPr id="802" name="Rectangular Callout 39"/>
            <p:cNvSpPr/>
            <p:nvPr/>
          </p:nvSpPr>
          <p:spPr>
            <a:xfrm flipH="1">
              <a:off x="-1" y="0"/>
              <a:ext cx="2932727" cy="1127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7802" y="0"/>
                  </a:lnTo>
                  <a:lnTo>
                    <a:pt x="17802" y="12600"/>
                  </a:lnTo>
                  <a:lnTo>
                    <a:pt x="21600" y="19898"/>
                  </a:lnTo>
                  <a:lnTo>
                    <a:pt x="17802" y="18000"/>
                  </a:lnTo>
                  <a:lnTo>
                    <a:pt x="17802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3" name="TextBox 40"/>
            <p:cNvSpPr txBox="1"/>
            <p:nvPr/>
          </p:nvSpPr>
          <p:spPr>
            <a:xfrm>
              <a:off x="515615" y="92633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total,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cost</a:t>
              </a:r>
            </a:p>
          </p:txBody>
        </p:sp>
      </p:grpSp>
      <p:pic>
        <p:nvPicPr>
          <p:cNvPr id="80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74826" y="3699400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28" name="Straight Connector 45"/>
          <p:cNvSpPr/>
          <p:nvPr/>
        </p:nvSpPr>
        <p:spPr>
          <a:xfrm>
            <a:off x="5676017" y="2757053"/>
            <a:ext cx="351139" cy="946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829" name="Straight Connector 46"/>
          <p:cNvSpPr/>
          <p:nvPr/>
        </p:nvSpPr>
        <p:spPr>
          <a:xfrm>
            <a:off x="5681212" y="4068051"/>
            <a:ext cx="339805" cy="826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grpSp>
        <p:nvGrpSpPr>
          <p:cNvPr id="810" name="Down Arrow 37"/>
          <p:cNvGrpSpPr/>
          <p:nvPr/>
        </p:nvGrpSpPr>
        <p:grpSpPr>
          <a:xfrm>
            <a:off x="5534518" y="2920002"/>
            <a:ext cx="796484" cy="779398"/>
            <a:chOff x="0" y="0"/>
            <a:chExt cx="796482" cy="779397"/>
          </a:xfrm>
        </p:grpSpPr>
        <p:sp>
          <p:nvSpPr>
            <p:cNvPr id="808" name="Shape"/>
            <p:cNvSpPr/>
            <p:nvPr/>
          </p:nvSpPr>
          <p:spPr>
            <a:xfrm rot="19994295">
              <a:off x="95277" y="106034"/>
              <a:ext cx="605929" cy="56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540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9" name="?"/>
            <p:cNvSpPr txBox="1"/>
            <p:nvPr/>
          </p:nvSpPr>
          <p:spPr>
            <a:xfrm rot="19994295">
              <a:off x="214827" y="109208"/>
              <a:ext cx="302964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?</a:t>
              </a:r>
            </a:p>
          </p:txBody>
        </p:sp>
      </p:grpSp>
      <p:sp>
        <p:nvSpPr>
          <p:cNvPr id="830" name="Straight Connector 61"/>
          <p:cNvSpPr/>
          <p:nvPr/>
        </p:nvSpPr>
        <p:spPr>
          <a:xfrm>
            <a:off x="4973429" y="2744766"/>
            <a:ext cx="474771" cy="507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grpSp>
        <p:nvGrpSpPr>
          <p:cNvPr id="814" name="Cloud 47"/>
          <p:cNvGrpSpPr/>
          <p:nvPr/>
        </p:nvGrpSpPr>
        <p:grpSpPr>
          <a:xfrm>
            <a:off x="1768880" y="4843271"/>
            <a:ext cx="1920531" cy="1278672"/>
            <a:chOff x="0" y="0"/>
            <a:chExt cx="1920530" cy="1278671"/>
          </a:xfrm>
        </p:grpSpPr>
        <p:sp>
          <p:nvSpPr>
            <p:cNvPr id="812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3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8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6939" y="528704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Straight Connector 16"/>
          <p:cNvSpPr/>
          <p:nvPr/>
        </p:nvSpPr>
        <p:spPr>
          <a:xfrm>
            <a:off x="1313574" y="4746039"/>
            <a:ext cx="1152755" cy="594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832" name="Straight Connector 49"/>
          <p:cNvSpPr/>
          <p:nvPr/>
        </p:nvSpPr>
        <p:spPr>
          <a:xfrm>
            <a:off x="3039393" y="5570695"/>
            <a:ext cx="1144939" cy="350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818" name="Rounded Rectangle 60"/>
          <p:cNvSpPr/>
          <p:nvPr/>
        </p:nvSpPr>
        <p:spPr>
          <a:xfrm>
            <a:off x="259917" y="2916778"/>
            <a:ext cx="5144869" cy="3827371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821" name="Right Arrow 35"/>
          <p:cNvGrpSpPr/>
          <p:nvPr/>
        </p:nvGrpSpPr>
        <p:grpSpPr>
          <a:xfrm>
            <a:off x="4765881" y="2575964"/>
            <a:ext cx="844318" cy="849055"/>
            <a:chOff x="0" y="0"/>
            <a:chExt cx="844316" cy="849053"/>
          </a:xfrm>
        </p:grpSpPr>
        <p:sp>
          <p:nvSpPr>
            <p:cNvPr id="819" name="Arrow"/>
            <p:cNvSpPr/>
            <p:nvPr/>
          </p:nvSpPr>
          <p:spPr>
            <a:xfrm flipH="1" rot="19006232">
              <a:off x="149770" y="97932"/>
              <a:ext cx="544777" cy="65319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0" name="?"/>
            <p:cNvSpPr txBox="1"/>
            <p:nvPr/>
          </p:nvSpPr>
          <p:spPr>
            <a:xfrm rot="19006232">
              <a:off x="267483" y="160715"/>
              <a:ext cx="40858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?</a:t>
              </a:r>
            </a:p>
          </p:txBody>
        </p:sp>
      </p:grpSp>
      <p:grpSp>
        <p:nvGrpSpPr>
          <p:cNvPr id="824" name="Group 41"/>
          <p:cNvGrpSpPr/>
          <p:nvPr/>
        </p:nvGrpSpPr>
        <p:grpSpPr>
          <a:xfrm>
            <a:off x="2165220" y="1641512"/>
            <a:ext cx="2613163" cy="1376055"/>
            <a:chOff x="0" y="0"/>
            <a:chExt cx="2613161" cy="1376053"/>
          </a:xfrm>
        </p:grpSpPr>
        <p:sp>
          <p:nvSpPr>
            <p:cNvPr id="822" name="Rectangular Callout 42"/>
            <p:cNvSpPr/>
            <p:nvPr/>
          </p:nvSpPr>
          <p:spPr>
            <a:xfrm flipH="1">
              <a:off x="1" y="0"/>
              <a:ext cx="2613161" cy="1376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1" y="0"/>
                  </a:moveTo>
                  <a:lnTo>
                    <a:pt x="21600" y="0"/>
                  </a:lnTo>
                  <a:lnTo>
                    <a:pt x="21600" y="17654"/>
                  </a:lnTo>
                  <a:lnTo>
                    <a:pt x="9945" y="17654"/>
                  </a:lnTo>
                  <a:lnTo>
                    <a:pt x="0" y="21600"/>
                  </a:lnTo>
                  <a:lnTo>
                    <a:pt x="4950" y="17654"/>
                  </a:lnTo>
                  <a:lnTo>
                    <a:pt x="1621" y="17654"/>
                  </a:lnTo>
                  <a:lnTo>
                    <a:pt x="1621" y="1029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3" name="TextBox 43"/>
            <p:cNvSpPr txBox="1"/>
            <p:nvPr/>
          </p:nvSpPr>
          <p:spPr>
            <a:xfrm>
              <a:off x="0" y="48451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5 hops total, 2 hops cost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5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1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1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8" dur="5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18" grpId="5"/>
      <p:bldP build="whole" bldLvl="1" animBg="1" rev="0" advAuto="0" spid="821" grpId="1"/>
      <p:bldP build="whole" bldLvl="1" animBg="1" rev="0" advAuto="0" spid="804" grpId="3"/>
      <p:bldP build="whole" bldLvl="1" animBg="1" rev="0" advAuto="0" spid="824" grpId="4"/>
      <p:bldP build="whole" bldLvl="1" animBg="1" rev="0" advAuto="0" spid="810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 Layer, Control Plane</a:t>
            </a:r>
          </a:p>
        </p:txBody>
      </p:sp>
      <p:sp>
        <p:nvSpPr>
          <p:cNvPr id="148" name="Slide Number Placeholder 2"/>
          <p:cNvSpPr txBox="1"/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49" name="Content Placeholder 3"/>
          <p:cNvSpPr txBox="1"/>
          <p:nvPr>
            <p:ph type="body" sz="half" idx="1"/>
          </p:nvPr>
        </p:nvSpPr>
        <p:spPr>
          <a:xfrm>
            <a:off x="2643271" y="1561831"/>
            <a:ext cx="6351972" cy="2702976"/>
          </a:xfrm>
          <a:prstGeom prst="rect">
            <a:avLst/>
          </a:prstGeom>
        </p:spPr>
        <p:txBody>
          <a:bodyPr/>
          <a:lstStyle/>
          <a:p>
            <a:pPr/>
            <a:r>
              <a:t>Function: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Set up routes between networks</a:t>
            </a:r>
          </a:p>
          <a:p>
            <a:pPr/>
            <a:r>
              <a:t>Key challenges: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Implementing provider policies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Creating stable paths</a:t>
            </a:r>
          </a:p>
        </p:txBody>
      </p:sp>
      <p:sp>
        <p:nvSpPr>
          <p:cNvPr id="150" name="Content Placeholder 2"/>
          <p:cNvSpPr txBox="1"/>
          <p:nvPr/>
        </p:nvSpPr>
        <p:spPr>
          <a:xfrm>
            <a:off x="131208" y="2630155"/>
            <a:ext cx="2242663" cy="583566"/>
          </a:xfrm>
          <a:prstGeom prst="rect">
            <a:avLst/>
          </a:prstGeom>
          <a:solidFill>
            <a:srgbClr val="7030A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Application</a:t>
            </a:r>
          </a:p>
        </p:txBody>
      </p:sp>
      <p:sp>
        <p:nvSpPr>
          <p:cNvPr id="151" name="Content Placeholder 2"/>
          <p:cNvSpPr txBox="1"/>
          <p:nvPr/>
        </p:nvSpPr>
        <p:spPr>
          <a:xfrm>
            <a:off x="130946" y="3205644"/>
            <a:ext cx="2242655" cy="573177"/>
          </a:xfrm>
          <a:prstGeom prst="rect">
            <a:avLst/>
          </a:prstGeom>
          <a:solidFill>
            <a:srgbClr val="00206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14300" algn="ctr">
              <a:spcBef>
                <a:spcPts val="600"/>
              </a:spcBef>
              <a:defRPr sz="2900">
                <a:solidFill>
                  <a:srgbClr val="FFFFFF"/>
                </a:solidFill>
              </a:defRPr>
            </a:lvl1pPr>
          </a:lstStyle>
          <a:p>
            <a:pPr/>
            <a:r>
              <a:t>Presentation</a:t>
            </a:r>
          </a:p>
        </p:txBody>
      </p:sp>
      <p:sp>
        <p:nvSpPr>
          <p:cNvPr id="152" name="Content Placeholder 2"/>
          <p:cNvSpPr txBox="1"/>
          <p:nvPr/>
        </p:nvSpPr>
        <p:spPr>
          <a:xfrm>
            <a:off x="131077" y="3778820"/>
            <a:ext cx="2242655" cy="583566"/>
          </a:xfrm>
          <a:prstGeom prst="rect">
            <a:avLst/>
          </a:prstGeom>
          <a:solidFill>
            <a:srgbClr val="0070C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Session</a:t>
            </a:r>
          </a:p>
        </p:txBody>
      </p:sp>
      <p:sp>
        <p:nvSpPr>
          <p:cNvPr id="153" name="Content Placeholder 2"/>
          <p:cNvSpPr txBox="1"/>
          <p:nvPr/>
        </p:nvSpPr>
        <p:spPr>
          <a:xfrm>
            <a:off x="131077" y="4351997"/>
            <a:ext cx="2242655" cy="583566"/>
          </a:xfrm>
          <a:prstGeom prst="rect">
            <a:avLst/>
          </a:prstGeom>
          <a:solidFill>
            <a:srgbClr val="00B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Transport</a:t>
            </a:r>
          </a:p>
        </p:txBody>
      </p:sp>
      <p:sp>
        <p:nvSpPr>
          <p:cNvPr id="154" name="Content Placeholder 2"/>
          <p:cNvSpPr txBox="1"/>
          <p:nvPr/>
        </p:nvSpPr>
        <p:spPr>
          <a:xfrm>
            <a:off x="131077" y="4925174"/>
            <a:ext cx="2242655" cy="583566"/>
          </a:xfrm>
          <a:prstGeom prst="rect">
            <a:avLst/>
          </a:prstGeom>
          <a:solidFill>
            <a:srgbClr val="92D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Network</a:t>
            </a:r>
          </a:p>
        </p:txBody>
      </p:sp>
      <p:sp>
        <p:nvSpPr>
          <p:cNvPr id="155" name="Content Placeholder 2"/>
          <p:cNvSpPr txBox="1"/>
          <p:nvPr/>
        </p:nvSpPr>
        <p:spPr>
          <a:xfrm>
            <a:off x="131077" y="5502909"/>
            <a:ext cx="2242655" cy="583566"/>
          </a:xfrm>
          <a:prstGeom prst="rect">
            <a:avLst/>
          </a:prstGeom>
          <a:solidFill>
            <a:schemeClr val="accent3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Data Link</a:t>
            </a:r>
          </a:p>
        </p:txBody>
      </p:sp>
      <p:sp>
        <p:nvSpPr>
          <p:cNvPr id="156" name="Content Placeholder 2"/>
          <p:cNvSpPr txBox="1"/>
          <p:nvPr/>
        </p:nvSpPr>
        <p:spPr>
          <a:xfrm>
            <a:off x="131208" y="6076086"/>
            <a:ext cx="2242655" cy="583566"/>
          </a:xfrm>
          <a:prstGeom prst="rect">
            <a:avLst/>
          </a:prstGeom>
          <a:solidFill>
            <a:srgbClr val="FF000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pPr/>
            <a:r>
              <a:t>Physical</a:t>
            </a:r>
          </a:p>
        </p:txBody>
      </p:sp>
      <p:sp>
        <p:nvSpPr>
          <p:cNvPr id="157" name="Left Brace 19"/>
          <p:cNvSpPr/>
          <p:nvPr/>
        </p:nvSpPr>
        <p:spPr>
          <a:xfrm flipV="1" rot="5400000">
            <a:off x="5487316" y="3875330"/>
            <a:ext cx="559561" cy="1338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263"/>
                  <a:pt x="10800" y="20848"/>
                </a:cubicBezTo>
                <a:lnTo>
                  <a:pt x="10800" y="11552"/>
                </a:lnTo>
                <a:cubicBezTo>
                  <a:pt x="10800" y="11136"/>
                  <a:pt x="5965" y="10799"/>
                  <a:pt x="0" y="10799"/>
                </a:cubicBezTo>
                <a:cubicBezTo>
                  <a:pt x="5965" y="10799"/>
                  <a:pt x="10800" y="10462"/>
                  <a:pt x="10800" y="10047"/>
                </a:cubicBezTo>
                <a:lnTo>
                  <a:pt x="10800" y="752"/>
                </a:lnTo>
                <a:cubicBezTo>
                  <a:pt x="10800" y="337"/>
                  <a:pt x="15635" y="0"/>
                  <a:pt x="21600" y="0"/>
                </a:cubicBezTo>
              </a:path>
            </a:pathLst>
          </a:custGeom>
          <a:ln w="76200">
            <a:solidFill>
              <a:schemeClr val="accent1"/>
            </a:solidFill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160" name="Rectangle 12"/>
          <p:cNvGrpSpPr/>
          <p:nvPr/>
        </p:nvGrpSpPr>
        <p:grpSpPr>
          <a:xfrm>
            <a:off x="5202159" y="4929732"/>
            <a:ext cx="1234196" cy="573178"/>
            <a:chOff x="0" y="0"/>
            <a:chExt cx="1234195" cy="573176"/>
          </a:xfrm>
        </p:grpSpPr>
        <p:sp>
          <p:nvSpPr>
            <p:cNvPr id="158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353535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9" name="BG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BGP</a:t>
              </a:r>
            </a:p>
          </p:txBody>
        </p:sp>
      </p:grpSp>
      <p:grpSp>
        <p:nvGrpSpPr>
          <p:cNvPr id="163" name="Rectangle 14"/>
          <p:cNvGrpSpPr/>
          <p:nvPr/>
        </p:nvGrpSpPr>
        <p:grpSpPr>
          <a:xfrm>
            <a:off x="2510245" y="4929732"/>
            <a:ext cx="1234196" cy="573178"/>
            <a:chOff x="0" y="0"/>
            <a:chExt cx="1234195" cy="573176"/>
          </a:xfrm>
        </p:grpSpPr>
        <p:sp>
          <p:nvSpPr>
            <p:cNvPr id="161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909090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2" name="RI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RIP</a:t>
              </a:r>
            </a:p>
          </p:txBody>
        </p:sp>
      </p:grpSp>
      <p:grpSp>
        <p:nvGrpSpPr>
          <p:cNvPr id="166" name="Rectangle 16"/>
          <p:cNvGrpSpPr/>
          <p:nvPr/>
        </p:nvGrpSpPr>
        <p:grpSpPr>
          <a:xfrm>
            <a:off x="3863645" y="4929730"/>
            <a:ext cx="1234196" cy="573178"/>
            <a:chOff x="0" y="0"/>
            <a:chExt cx="1234195" cy="573176"/>
          </a:xfrm>
        </p:grpSpPr>
        <p:sp>
          <p:nvSpPr>
            <p:cNvPr id="164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464646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5" name="OSPF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OSPF</a:t>
              </a:r>
            </a:p>
          </p:txBody>
        </p:sp>
      </p:grpSp>
      <p:sp>
        <p:nvSpPr>
          <p:cNvPr id="167" name="TextBox 18"/>
          <p:cNvSpPr txBox="1"/>
          <p:nvPr/>
        </p:nvSpPr>
        <p:spPr>
          <a:xfrm>
            <a:off x="6551921" y="4954709"/>
            <a:ext cx="1999516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pPr/>
            <a:r>
              <a:t>Control Plane</a:t>
            </a:r>
          </a:p>
        </p:txBody>
      </p:sp>
      <p:sp>
        <p:nvSpPr>
          <p:cNvPr id="168" name="TextBox 20"/>
          <p:cNvSpPr txBox="1"/>
          <p:nvPr/>
        </p:nvSpPr>
        <p:spPr>
          <a:xfrm>
            <a:off x="270273" y="2098465"/>
            <a:ext cx="169131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pPr/>
            <a:r>
              <a:t>Data Plane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Cloud 79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834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5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837" name="Slide Number Placeholder 4"/>
          <p:cNvSpPr txBox="1"/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38" name="Rectangle 3"/>
          <p:cNvSpPr/>
          <p:nvPr/>
        </p:nvSpPr>
        <p:spPr>
          <a:xfrm>
            <a:off x="1219200" y="3810000"/>
            <a:ext cx="381000" cy="304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39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0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1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2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3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4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5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6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7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8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49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0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1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2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3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4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55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859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85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5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5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863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860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1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2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867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864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5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6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871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868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9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0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875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87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879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87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880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1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2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3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4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5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6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7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8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89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0" name="AutoShape 41"/>
          <p:cNvSpPr/>
          <p:nvPr/>
        </p:nvSpPr>
        <p:spPr>
          <a:xfrm>
            <a:off x="8258067" y="41910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1" name="AutoShape 42"/>
          <p:cNvSpPr/>
          <p:nvPr/>
        </p:nvSpPr>
        <p:spPr>
          <a:xfrm>
            <a:off x="190034" y="4114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2" name="AutoShape 43"/>
          <p:cNvSpPr/>
          <p:nvPr/>
        </p:nvSpPr>
        <p:spPr>
          <a:xfrm>
            <a:off x="571035" y="40386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3" name="AutoShape 44"/>
          <p:cNvSpPr/>
          <p:nvPr/>
        </p:nvSpPr>
        <p:spPr>
          <a:xfrm>
            <a:off x="37634" y="38862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4" name="AutoShape 45"/>
          <p:cNvSpPr/>
          <p:nvPr/>
        </p:nvSpPr>
        <p:spPr>
          <a:xfrm>
            <a:off x="494835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5" name="AutoShape 47"/>
          <p:cNvSpPr/>
          <p:nvPr/>
        </p:nvSpPr>
        <p:spPr>
          <a:xfrm>
            <a:off x="8258067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6" name="AutoShape 48"/>
          <p:cNvSpPr/>
          <p:nvPr/>
        </p:nvSpPr>
        <p:spPr>
          <a:xfrm>
            <a:off x="8791467" y="39624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7" name="AutoShape 50"/>
          <p:cNvSpPr/>
          <p:nvPr/>
        </p:nvSpPr>
        <p:spPr>
          <a:xfrm>
            <a:off x="46454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8" name="AutoShape 51"/>
          <p:cNvSpPr/>
          <p:nvPr/>
        </p:nvSpPr>
        <p:spPr>
          <a:xfrm>
            <a:off x="37310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99" name="AutoShape 56"/>
          <p:cNvSpPr/>
          <p:nvPr/>
        </p:nvSpPr>
        <p:spPr>
          <a:xfrm>
            <a:off x="50264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0" name="AutoShape 60"/>
          <p:cNvSpPr/>
          <p:nvPr/>
        </p:nvSpPr>
        <p:spPr>
          <a:xfrm>
            <a:off x="4319038" y="66174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1" name="AutoShape 61"/>
          <p:cNvSpPr/>
          <p:nvPr/>
        </p:nvSpPr>
        <p:spPr>
          <a:xfrm>
            <a:off x="4700038" y="65412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2" name="AutoShape 62"/>
          <p:cNvSpPr/>
          <p:nvPr/>
        </p:nvSpPr>
        <p:spPr>
          <a:xfrm>
            <a:off x="39380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3" name="AutoShape 63"/>
          <p:cNvSpPr/>
          <p:nvPr/>
        </p:nvSpPr>
        <p:spPr>
          <a:xfrm>
            <a:off x="49286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4" name="AutoShape 67"/>
          <p:cNvSpPr/>
          <p:nvPr/>
        </p:nvSpPr>
        <p:spPr>
          <a:xfrm>
            <a:off x="44714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5" name="AutoShape 78"/>
          <p:cNvSpPr/>
          <p:nvPr/>
        </p:nvSpPr>
        <p:spPr>
          <a:xfrm>
            <a:off x="41120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06" name="Tit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Importing Routes</a:t>
            </a:r>
          </a:p>
        </p:txBody>
      </p:sp>
      <p:grpSp>
        <p:nvGrpSpPr>
          <p:cNvPr id="909" name="Down Arrow 80"/>
          <p:cNvGrpSpPr/>
          <p:nvPr/>
        </p:nvGrpSpPr>
        <p:grpSpPr>
          <a:xfrm>
            <a:off x="3138172" y="2038119"/>
            <a:ext cx="2729229" cy="1078266"/>
            <a:chOff x="0" y="0"/>
            <a:chExt cx="2729227" cy="1078264"/>
          </a:xfrm>
        </p:grpSpPr>
        <p:sp>
          <p:nvSpPr>
            <p:cNvPr id="907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8" name="From Provid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From Provider</a:t>
              </a:r>
            </a:p>
          </p:txBody>
        </p:sp>
      </p:grpSp>
      <p:grpSp>
        <p:nvGrpSpPr>
          <p:cNvPr id="912" name="Right Arrow 81"/>
          <p:cNvGrpSpPr/>
          <p:nvPr/>
        </p:nvGrpSpPr>
        <p:grpSpPr>
          <a:xfrm>
            <a:off x="6780856" y="3256327"/>
            <a:ext cx="1353723" cy="1488346"/>
            <a:chOff x="0" y="0"/>
            <a:chExt cx="1353722" cy="1488344"/>
          </a:xfrm>
        </p:grpSpPr>
        <p:sp>
          <p:nvSpPr>
            <p:cNvPr id="910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1" name="From Peer"/>
            <p:cNvSpPr txBox="1"/>
            <p:nvPr/>
          </p:nvSpPr>
          <p:spPr>
            <a:xfrm>
              <a:off x="338430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From Peer</a:t>
              </a:r>
            </a:p>
          </p:txBody>
        </p:sp>
      </p:grpSp>
      <p:grpSp>
        <p:nvGrpSpPr>
          <p:cNvPr id="915" name="Right Arrow 82"/>
          <p:cNvGrpSpPr/>
          <p:nvPr/>
        </p:nvGrpSpPr>
        <p:grpSpPr>
          <a:xfrm>
            <a:off x="923338" y="3332527"/>
            <a:ext cx="1353724" cy="1488346"/>
            <a:chOff x="0" y="0"/>
            <a:chExt cx="1353722" cy="1488344"/>
          </a:xfrm>
        </p:grpSpPr>
        <p:sp>
          <p:nvSpPr>
            <p:cNvPr id="913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4" name="From Peer"/>
            <p:cNvSpPr txBox="1"/>
            <p:nvPr/>
          </p:nvSpPr>
          <p:spPr>
            <a:xfrm>
              <a:off x="-1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From Peer</a:t>
              </a:r>
            </a:p>
          </p:txBody>
        </p:sp>
      </p:grpSp>
      <p:grpSp>
        <p:nvGrpSpPr>
          <p:cNvPr id="918" name="Up Arrow 3"/>
          <p:cNvGrpSpPr/>
          <p:nvPr/>
        </p:nvGrpSpPr>
        <p:grpSpPr>
          <a:xfrm>
            <a:off x="2937372" y="5122843"/>
            <a:ext cx="3250436" cy="1078266"/>
            <a:chOff x="0" y="0"/>
            <a:chExt cx="3250435" cy="1078264"/>
          </a:xfrm>
        </p:grpSpPr>
        <p:sp>
          <p:nvSpPr>
            <p:cNvPr id="916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7" name="From Custom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From Customer</a:t>
              </a:r>
            </a:p>
          </p:txBody>
        </p:sp>
      </p:grpSp>
      <p:grpSp>
        <p:nvGrpSpPr>
          <p:cNvPr id="921" name="Group 85"/>
          <p:cNvGrpSpPr/>
          <p:nvPr/>
        </p:nvGrpSpPr>
        <p:grpSpPr>
          <a:xfrm>
            <a:off x="6323472" y="2031694"/>
            <a:ext cx="2081244" cy="1229065"/>
            <a:chOff x="0" y="0"/>
            <a:chExt cx="2081243" cy="1229064"/>
          </a:xfrm>
        </p:grpSpPr>
        <p:sp>
          <p:nvSpPr>
            <p:cNvPr id="919" name="Rectangular Callout 86"/>
            <p:cNvSpPr/>
            <p:nvPr/>
          </p:nvSpPr>
          <p:spPr>
            <a:xfrm flipH="1">
              <a:off x="-1" y="0"/>
              <a:ext cx="2081245" cy="1229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4604" y="0"/>
                  </a:lnTo>
                  <a:lnTo>
                    <a:pt x="14604" y="10879"/>
                  </a:lnTo>
                  <a:lnTo>
                    <a:pt x="21600" y="21600"/>
                  </a:lnTo>
                  <a:lnTo>
                    <a:pt x="14604" y="15542"/>
                  </a:lnTo>
                  <a:lnTo>
                    <a:pt x="14604" y="18650"/>
                  </a:lnTo>
                  <a:lnTo>
                    <a:pt x="0" y="18650"/>
                  </a:lnTo>
                  <a:lnTo>
                    <a:pt x="0" y="1087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0" name="TextBox 87"/>
            <p:cNvSpPr txBox="1"/>
            <p:nvPr/>
          </p:nvSpPr>
          <p:spPr>
            <a:xfrm>
              <a:off x="674121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ISP Routes</a:t>
              </a:r>
            </a:p>
          </p:txBody>
        </p:sp>
      </p:grpSp>
      <p:grpSp>
        <p:nvGrpSpPr>
          <p:cNvPr id="925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92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2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2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Class="entr" nodeType="afterEffect" presetSubtype="4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8" dur="50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Class="entr" nodeType="after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ntr" nodeType="clickEffect" presetSubtype="4" presetID="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Class="entr" nodeType="afterEffect" presetSubtype="4" presetID="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Class="entr" nodeType="afterEffect" presetSubtype="4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Class="entr" nodeType="afterEffect" presetSubtype="4" presetID="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1" presetClass="entr" nodeType="afterEffect" presetSubtype="4" presetID="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16" presetClass="entr" nodeType="afterEffect" presetSubtype="4" presetID="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000"/>
                            </p:stCondLst>
                            <p:childTnLst>
                              <p:par>
                                <p:cTn id="121" presetClass="entr" nodeType="afterEffect" presetSubtype="4" presetID="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500"/>
                            </p:stCondLst>
                            <p:childTnLst>
                              <p:par>
                                <p:cTn id="126" presetClass="entr" nodeType="afterEffect" presetSubtype="2" presetID="2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28" dur="5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4000"/>
                            </p:stCondLst>
                            <p:childTnLst>
                              <p:par>
                                <p:cTn id="130" presetClass="entr" nodeType="afterEffect" presetSubtype="8" presetID="2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1" fill="hold"/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32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4500"/>
                            </p:stCondLst>
                            <p:childTnLst>
                              <p:par>
                                <p:cTn id="134" presetClass="entr" nodeType="afterEffect" presetSubtype="4" presetID="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8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0"/>
                            </p:stCondLst>
                            <p:childTnLst>
                              <p:par>
                                <p:cTn id="139" presetClass="entr" nodeType="afterEffect" presetSubtype="4" presetID="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0" fill="hold"/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8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Class="entr" nodeType="afterEffect" presetSubtype="4" presetID="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6000"/>
                            </p:stCondLst>
                            <p:childTnLst>
                              <p:par>
                                <p:cTn id="149" presetClass="entr" nodeType="afterEffect" presetSubtype="4" presetID="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6500"/>
                            </p:stCondLst>
                            <p:childTnLst>
                              <p:par>
                                <p:cTn id="154" presetClass="entr" nodeType="afterEffect" presetSubtype="4" presetID="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/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000"/>
                            </p:stCondLst>
                            <p:childTnLst>
                              <p:par>
                                <p:cTn id="159" presetClass="entr" nodeType="afterEffect" presetSubtype="4" presetID="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7500"/>
                            </p:stCondLst>
                            <p:childTnLst>
                              <p:par>
                                <p:cTn id="164" presetClass="entr" nodeType="afterEffect" presetSubtype="4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8000"/>
                            </p:stCondLst>
                            <p:childTnLst>
                              <p:par>
                                <p:cTn id="169" presetClass="entr" nodeType="afterEffect" presetSubtype="4" presetID="2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0" fill="hold"/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Class="entr" nodeType="clickEffect" presetSubtype="4" presetID="2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6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"/>
                            </p:stCondLst>
                            <p:childTnLst>
                              <p:par>
                                <p:cTn id="180" presetClass="entr" nodeType="afterEffect" presetSubtype="4" presetID="2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000"/>
                            </p:stCondLst>
                            <p:childTnLst>
                              <p:par>
                                <p:cTn id="185" presetClass="entr" nodeType="afterEffect" presetSubtype="4" presetID="2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00"/>
                            </p:stCondLst>
                            <p:childTnLst>
                              <p:par>
                                <p:cTn id="190" presetClass="entr" nodeType="afterEffect" presetSubtype="4" presetID="2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1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"/>
                            </p:stCondLst>
                            <p:childTnLst>
                              <p:par>
                                <p:cTn id="195" presetClass="entr" nodeType="afterEffect" presetSubtype="1" presetID="22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6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97" dur="500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9" presetClass="entr" nodeType="afterEffect" presetSubtype="4" presetID="2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0" fill="hold"/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3000"/>
                            </p:stCondLst>
                            <p:childTnLst>
                              <p:par>
                                <p:cTn id="204" presetClass="entr" nodeType="afterEffect" presetSubtype="4" presetID="2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5" fill="hold"/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8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8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500"/>
                            </p:stCondLst>
                            <p:childTnLst>
                              <p:par>
                                <p:cTn id="209" presetClass="entr" nodeType="afterEffect" presetSubtype="4" presetID="2" grpId="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8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4000"/>
                            </p:stCondLst>
                            <p:childTnLst>
                              <p:par>
                                <p:cTn id="214" presetClass="entr" nodeType="afterEffect" presetSubtype="4" presetID="2" grpId="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5" fill="hold"/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4500"/>
                            </p:stCondLst>
                            <p:childTnLst>
                              <p:par>
                                <p:cTn id="219" presetClass="entr" nodeType="afterEffect" presetSubtype="4" presetID="2" grpId="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24" presetClass="entr" nodeType="afterEffect" presetSubtype="4" presetID="2" grpId="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5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29" presetClass="entr" nodeType="afterEffect" presetSubtype="4" presetID="2" grpId="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/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6000"/>
                            </p:stCondLst>
                            <p:childTnLst>
                              <p:par>
                                <p:cTn id="234" presetClass="entr" nodeType="afterEffect" presetSubtype="4" presetID="2" grpId="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5" fill="hold"/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8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8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6500"/>
                            </p:stCondLst>
                            <p:childTnLst>
                              <p:par>
                                <p:cTn id="239" presetClass="entr" nodeType="afterEffect" presetSubtype="4" presetID="2" grpId="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90" grpId="18"/>
      <p:bldP build="whole" bldLvl="1" animBg="1" rev="0" advAuto="0" spid="897" grpId="35"/>
      <p:bldP build="whole" bldLvl="1" animBg="1" rev="0" advAuto="0" spid="850" grpId="28"/>
      <p:bldP build="whole" bldLvl="1" animBg="1" rev="0" advAuto="0" spid="912" grpId="25"/>
      <p:bldP build="whole" bldLvl="1" animBg="1" rev="0" advAuto="0" spid="854" grpId="29"/>
      <p:bldP build="whole" bldLvl="1" animBg="1" rev="0" advAuto="0" spid="905" grpId="38"/>
      <p:bldP build="whole" bldLvl="1" animBg="1" rev="0" advAuto="0" spid="894" grpId="24"/>
      <p:bldP build="whole" bldLvl="1" animBg="1" rev="0" advAuto="0" spid="903" grpId="5"/>
      <p:bldP build="whole" bldLvl="1" animBg="1" rev="0" advAuto="0" spid="845" grpId="44"/>
      <p:bldP build="whole" bldLvl="1" animBg="1" rev="0" advAuto="0" spid="887" grpId="13"/>
      <p:bldP build="whole" bldLvl="1" animBg="1" rev="0" advAuto="0" spid="883" grpId="16"/>
      <p:bldP build="whole" bldLvl="1" animBg="1" rev="0" advAuto="0" spid="842" grpId="45"/>
      <p:bldP build="whole" bldLvl="1" animBg="1" rev="0" advAuto="0" spid="851" grpId="27"/>
      <p:bldP build="whole" bldLvl="1" animBg="1" rev="0" advAuto="0" spid="895" grpId="19"/>
      <p:bldP build="whole" bldLvl="1" animBg="1" rev="0" advAuto="0" spid="891" grpId="21"/>
      <p:bldP build="whole" bldLvl="1" animBg="1" rev="0" advAuto="0" spid="900" grpId="2"/>
      <p:bldP build="whole" bldLvl="1" animBg="1" rev="0" advAuto="0" spid="880" grpId="8"/>
      <p:bldP build="whole" bldLvl="1" animBg="1" rev="0" advAuto="0" spid="898" grpId="36"/>
      <p:bldP build="whole" bldLvl="1" animBg="1" rev="0" advAuto="0" spid="855" grpId="31"/>
      <p:bldP build="whole" bldLvl="1" animBg="1" rev="0" advAuto="0" spid="888" grpId="9"/>
      <p:bldP build="whole" bldLvl="1" animBg="1" rev="0" advAuto="0" spid="904" grpId="6"/>
      <p:bldP build="whole" bldLvl="1" animBg="1" rev="0" advAuto="0" spid="846" grpId="48"/>
      <p:bldP build="whole" bldLvl="1" animBg="1" rev="0" advAuto="0" spid="884" grpId="15"/>
      <p:bldP build="whole" bldLvl="1" animBg="1" rev="0" advAuto="0" spid="839" grpId="42"/>
      <p:bldP build="whole" bldLvl="1" animBg="1" rev="0" advAuto="0" spid="921" grpId="1"/>
      <p:bldP build="whole" bldLvl="1" animBg="1" rev="0" advAuto="0" spid="847" grpId="46"/>
      <p:bldP build="whole" bldLvl="1" animBg="1" rev="0" advAuto="0" spid="915" grpId="26"/>
      <p:bldP build="whole" bldLvl="1" animBg="1" rev="0" advAuto="0" spid="896" grpId="20"/>
      <p:bldP build="whole" bldLvl="1" animBg="1" rev="0" advAuto="0" spid="892" grpId="22"/>
      <p:bldP build="whole" bldLvl="1" animBg="1" rev="0" advAuto="0" spid="901" grpId="3"/>
      <p:bldP build="whole" bldLvl="1" animBg="1" rev="0" advAuto="0" spid="852" grpId="32"/>
      <p:bldP build="whole" bldLvl="1" animBg="1" rev="0" advAuto="0" spid="881" grpId="10"/>
      <p:bldP build="whole" bldLvl="1" animBg="1" rev="0" advAuto="0" spid="848" grpId="33"/>
      <p:bldP build="whole" bldLvl="1" animBg="1" rev="0" advAuto="0" spid="899" grpId="37"/>
      <p:bldP build="whole" bldLvl="1" animBg="1" rev="0" advAuto="0" spid="889" grpId="11"/>
      <p:bldP build="whole" bldLvl="1" animBg="1" rev="0" advAuto="0" spid="843" grpId="40"/>
      <p:bldP build="whole" bldLvl="1" animBg="1" rev="0" advAuto="0" spid="885" grpId="14"/>
      <p:bldP build="whole" bldLvl="1" animBg="1" rev="0" advAuto="0" spid="918" grpId="7"/>
      <p:bldP build="whole" bldLvl="1" animBg="1" rev="0" advAuto="0" spid="853" grpId="34"/>
      <p:bldP build="whole" bldLvl="1" animBg="1" rev="0" advAuto="0" spid="840" grpId="47"/>
      <p:bldP build="whole" bldLvl="1" animBg="1" rev="0" advAuto="0" spid="909" grpId="39"/>
      <p:bldP build="whole" bldLvl="1" animBg="1" rev="0" advAuto="0" spid="849" grpId="30"/>
      <p:bldP build="whole" bldLvl="1" animBg="1" rev="0" advAuto="0" spid="893" grpId="23"/>
      <p:bldP build="whole" bldLvl="1" animBg="1" rev="0" advAuto="0" spid="902" grpId="4"/>
      <p:bldP build="whole" bldLvl="1" animBg="1" rev="0" advAuto="0" spid="844" grpId="43"/>
      <p:bldP build="whole" bldLvl="1" animBg="1" rev="0" advAuto="0" spid="886" grpId="12"/>
      <p:bldP build="whole" bldLvl="1" animBg="1" rev="0" advAuto="0" spid="841" grpId="41"/>
      <p:bldP build="whole" bldLvl="1" animBg="1" rev="0" advAuto="0" spid="882" grpId="17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Slide Number Placeholder 4"/>
          <p:cNvSpPr txBox="1"/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928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Exporting Routes</a:t>
            </a:r>
          </a:p>
        </p:txBody>
      </p:sp>
      <p:grpSp>
        <p:nvGrpSpPr>
          <p:cNvPr id="931" name="Cloud 102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929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0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932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3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4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5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6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7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8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39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0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1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2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3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4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5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6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7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48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952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94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956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95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960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95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5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964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96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6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6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968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96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6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6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972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96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7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7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973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4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5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6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7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8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79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80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81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82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985" name="Down Arrow 137"/>
          <p:cNvGrpSpPr/>
          <p:nvPr/>
        </p:nvGrpSpPr>
        <p:grpSpPr>
          <a:xfrm>
            <a:off x="3169286" y="5100808"/>
            <a:ext cx="2729228" cy="1078266"/>
            <a:chOff x="0" y="0"/>
            <a:chExt cx="2729227" cy="1078264"/>
          </a:xfrm>
        </p:grpSpPr>
        <p:sp>
          <p:nvSpPr>
            <p:cNvPr id="983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4" name="To Custom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To Customer</a:t>
              </a:r>
            </a:p>
          </p:txBody>
        </p:sp>
      </p:grpSp>
      <p:grpSp>
        <p:nvGrpSpPr>
          <p:cNvPr id="988" name="Right Arrow 138"/>
          <p:cNvGrpSpPr/>
          <p:nvPr/>
        </p:nvGrpSpPr>
        <p:grpSpPr>
          <a:xfrm>
            <a:off x="981280" y="3312255"/>
            <a:ext cx="1353723" cy="1488345"/>
            <a:chOff x="0" y="0"/>
            <a:chExt cx="1353722" cy="1488344"/>
          </a:xfrm>
        </p:grpSpPr>
        <p:sp>
          <p:nvSpPr>
            <p:cNvPr id="986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7" name="To Peer"/>
            <p:cNvSpPr txBox="1"/>
            <p:nvPr/>
          </p:nvSpPr>
          <p:spPr>
            <a:xfrm>
              <a:off x="338430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To Peer</a:t>
              </a:r>
            </a:p>
          </p:txBody>
        </p:sp>
      </p:grpSp>
      <p:grpSp>
        <p:nvGrpSpPr>
          <p:cNvPr id="991" name="Right Arrow 139"/>
          <p:cNvGrpSpPr/>
          <p:nvPr/>
        </p:nvGrpSpPr>
        <p:grpSpPr>
          <a:xfrm>
            <a:off x="6630075" y="3312255"/>
            <a:ext cx="1353723" cy="1488345"/>
            <a:chOff x="0" y="0"/>
            <a:chExt cx="1353722" cy="1488344"/>
          </a:xfrm>
        </p:grpSpPr>
        <p:sp>
          <p:nvSpPr>
            <p:cNvPr id="989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0" name="To Peer"/>
            <p:cNvSpPr txBox="1"/>
            <p:nvPr/>
          </p:nvSpPr>
          <p:spPr>
            <a:xfrm>
              <a:off x="-1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To Peer</a:t>
              </a:r>
            </a:p>
          </p:txBody>
        </p:sp>
      </p:grpSp>
      <p:grpSp>
        <p:nvGrpSpPr>
          <p:cNvPr id="994" name="Up Arrow 140"/>
          <p:cNvGrpSpPr/>
          <p:nvPr/>
        </p:nvGrpSpPr>
        <p:grpSpPr>
          <a:xfrm>
            <a:off x="2908681" y="2122135"/>
            <a:ext cx="3250437" cy="1078266"/>
            <a:chOff x="0" y="0"/>
            <a:chExt cx="3250435" cy="1078264"/>
          </a:xfrm>
        </p:grpSpPr>
        <p:sp>
          <p:nvSpPr>
            <p:cNvPr id="992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3" name="To Provid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To Provider</a:t>
              </a:r>
            </a:p>
          </p:txBody>
        </p:sp>
      </p:grpSp>
      <p:grpSp>
        <p:nvGrpSpPr>
          <p:cNvPr id="998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99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9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9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999" name="AutoShape 8"/>
          <p:cNvSpPr/>
          <p:nvPr/>
        </p:nvSpPr>
        <p:spPr>
          <a:xfrm>
            <a:off x="4802437" y="64903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00" name="AutoShape 14"/>
          <p:cNvSpPr/>
          <p:nvPr/>
        </p:nvSpPr>
        <p:spPr>
          <a:xfrm>
            <a:off x="3964237" y="63379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01" name="AutoShape 21"/>
          <p:cNvSpPr/>
          <p:nvPr/>
        </p:nvSpPr>
        <p:spPr>
          <a:xfrm>
            <a:off x="4573837" y="6261701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1005" name="AutoShape 24"/>
          <p:cNvGrpSpPr/>
          <p:nvPr/>
        </p:nvGrpSpPr>
        <p:grpSpPr>
          <a:xfrm>
            <a:off x="5214651" y="6533450"/>
            <a:ext cx="228601" cy="228601"/>
            <a:chOff x="0" y="0"/>
            <a:chExt cx="228600" cy="228600"/>
          </a:xfrm>
        </p:grpSpPr>
        <p:sp>
          <p:nvSpPr>
            <p:cNvPr id="100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0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0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09" name="AutoShape 26"/>
          <p:cNvGrpSpPr/>
          <p:nvPr/>
        </p:nvGrpSpPr>
        <p:grpSpPr>
          <a:xfrm>
            <a:off x="3659437" y="6490301"/>
            <a:ext cx="228601" cy="228601"/>
            <a:chOff x="0" y="0"/>
            <a:chExt cx="228600" cy="228600"/>
          </a:xfrm>
        </p:grpSpPr>
        <p:sp>
          <p:nvSpPr>
            <p:cNvPr id="100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0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0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010" name="AutoShape 32"/>
          <p:cNvSpPr/>
          <p:nvPr/>
        </p:nvSpPr>
        <p:spPr>
          <a:xfrm>
            <a:off x="4194361" y="656650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1" name="AutoShape 35"/>
          <p:cNvSpPr/>
          <p:nvPr/>
        </p:nvSpPr>
        <p:spPr>
          <a:xfrm>
            <a:off x="5184961" y="618550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2" name="AutoShape 18"/>
          <p:cNvSpPr/>
          <p:nvPr/>
        </p:nvSpPr>
        <p:spPr>
          <a:xfrm>
            <a:off x="3659437" y="6072578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3" name="AutoShape 33"/>
          <p:cNvSpPr/>
          <p:nvPr/>
        </p:nvSpPr>
        <p:spPr>
          <a:xfrm>
            <a:off x="634075" y="35433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4" name="AutoShape 33"/>
          <p:cNvSpPr/>
          <p:nvPr/>
        </p:nvSpPr>
        <p:spPr>
          <a:xfrm>
            <a:off x="279699" y="39421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5" name="AutoShape 33"/>
          <p:cNvSpPr/>
          <p:nvPr/>
        </p:nvSpPr>
        <p:spPr>
          <a:xfrm>
            <a:off x="632698" y="415244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6" name="AutoShape 33"/>
          <p:cNvSpPr/>
          <p:nvPr/>
        </p:nvSpPr>
        <p:spPr>
          <a:xfrm>
            <a:off x="296225" y="4724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7" name="AutoShape 33"/>
          <p:cNvSpPr/>
          <p:nvPr/>
        </p:nvSpPr>
        <p:spPr>
          <a:xfrm>
            <a:off x="7871021" y="33592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8" name="AutoShape 33"/>
          <p:cNvSpPr/>
          <p:nvPr/>
        </p:nvSpPr>
        <p:spPr>
          <a:xfrm>
            <a:off x="8235496" y="40767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19" name="AutoShape 33"/>
          <p:cNvSpPr/>
          <p:nvPr/>
        </p:nvSpPr>
        <p:spPr>
          <a:xfrm>
            <a:off x="8464096" y="357581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0" name="AutoShape 33"/>
          <p:cNvSpPr/>
          <p:nvPr/>
        </p:nvSpPr>
        <p:spPr>
          <a:xfrm>
            <a:off x="8040188" y="45339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1" name="AutoShape 33"/>
          <p:cNvSpPr/>
          <p:nvPr/>
        </p:nvSpPr>
        <p:spPr>
          <a:xfrm>
            <a:off x="4918261" y="189353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2" name="AutoShape 33"/>
          <p:cNvSpPr/>
          <p:nvPr/>
        </p:nvSpPr>
        <p:spPr>
          <a:xfrm>
            <a:off x="5417233" y="181506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3" name="AutoShape 33"/>
          <p:cNvSpPr/>
          <p:nvPr/>
        </p:nvSpPr>
        <p:spPr>
          <a:xfrm>
            <a:off x="4192523" y="16938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4" name="AutoShape 33"/>
          <p:cNvSpPr/>
          <p:nvPr/>
        </p:nvSpPr>
        <p:spPr>
          <a:xfrm>
            <a:off x="3240023" y="198581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fill="norm" stroke="1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1028" name="AutoShape 25"/>
          <p:cNvGrpSpPr/>
          <p:nvPr/>
        </p:nvGrpSpPr>
        <p:grpSpPr>
          <a:xfrm>
            <a:off x="981280" y="3429918"/>
            <a:ext cx="228601" cy="228601"/>
            <a:chOff x="0" y="0"/>
            <a:chExt cx="228600" cy="228600"/>
          </a:xfrm>
        </p:grpSpPr>
        <p:sp>
          <p:nvSpPr>
            <p:cNvPr id="102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2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2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32" name="AutoShape 25"/>
          <p:cNvGrpSpPr/>
          <p:nvPr/>
        </p:nvGrpSpPr>
        <p:grpSpPr>
          <a:xfrm>
            <a:off x="180401" y="4304381"/>
            <a:ext cx="228601" cy="228601"/>
            <a:chOff x="0" y="0"/>
            <a:chExt cx="228600" cy="228600"/>
          </a:xfrm>
        </p:grpSpPr>
        <p:sp>
          <p:nvSpPr>
            <p:cNvPr id="102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36" name="AutoShape 25"/>
          <p:cNvGrpSpPr/>
          <p:nvPr/>
        </p:nvGrpSpPr>
        <p:grpSpPr>
          <a:xfrm>
            <a:off x="180401" y="3587827"/>
            <a:ext cx="228601" cy="228601"/>
            <a:chOff x="0" y="0"/>
            <a:chExt cx="228600" cy="228600"/>
          </a:xfrm>
        </p:grpSpPr>
        <p:sp>
          <p:nvSpPr>
            <p:cNvPr id="103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40" name="AutoShape 25"/>
          <p:cNvGrpSpPr/>
          <p:nvPr/>
        </p:nvGrpSpPr>
        <p:grpSpPr>
          <a:xfrm>
            <a:off x="759107" y="4495800"/>
            <a:ext cx="228601" cy="228600"/>
            <a:chOff x="0" y="0"/>
            <a:chExt cx="228600" cy="228600"/>
          </a:xfrm>
        </p:grpSpPr>
        <p:sp>
          <p:nvSpPr>
            <p:cNvPr id="103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3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44" name="AutoShape 25"/>
          <p:cNvGrpSpPr/>
          <p:nvPr/>
        </p:nvGrpSpPr>
        <p:grpSpPr>
          <a:xfrm>
            <a:off x="3581400" y="2007835"/>
            <a:ext cx="228600" cy="228601"/>
            <a:chOff x="0" y="0"/>
            <a:chExt cx="228600" cy="228600"/>
          </a:xfrm>
        </p:grpSpPr>
        <p:sp>
          <p:nvSpPr>
            <p:cNvPr id="104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4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4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48" name="AutoShape 25"/>
          <p:cNvGrpSpPr/>
          <p:nvPr/>
        </p:nvGrpSpPr>
        <p:grpSpPr>
          <a:xfrm>
            <a:off x="3810000" y="1740228"/>
            <a:ext cx="228600" cy="228601"/>
            <a:chOff x="0" y="0"/>
            <a:chExt cx="228600" cy="228600"/>
          </a:xfrm>
        </p:grpSpPr>
        <p:sp>
          <p:nvSpPr>
            <p:cNvPr id="104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4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4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52" name="AutoShape 25"/>
          <p:cNvGrpSpPr/>
          <p:nvPr/>
        </p:nvGrpSpPr>
        <p:grpSpPr>
          <a:xfrm>
            <a:off x="4567409" y="1745769"/>
            <a:ext cx="228601" cy="228601"/>
            <a:chOff x="0" y="0"/>
            <a:chExt cx="228600" cy="228600"/>
          </a:xfrm>
        </p:grpSpPr>
        <p:sp>
          <p:nvSpPr>
            <p:cNvPr id="104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56" name="AutoShape 25"/>
          <p:cNvGrpSpPr/>
          <p:nvPr/>
        </p:nvGrpSpPr>
        <p:grpSpPr>
          <a:xfrm>
            <a:off x="5145337" y="1625928"/>
            <a:ext cx="228601" cy="228601"/>
            <a:chOff x="0" y="0"/>
            <a:chExt cx="228600" cy="228600"/>
          </a:xfrm>
        </p:grpSpPr>
        <p:sp>
          <p:nvSpPr>
            <p:cNvPr id="105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60" name="AutoShape 25"/>
          <p:cNvGrpSpPr/>
          <p:nvPr/>
        </p:nvGrpSpPr>
        <p:grpSpPr>
          <a:xfrm>
            <a:off x="8038665" y="3713527"/>
            <a:ext cx="228601" cy="228601"/>
            <a:chOff x="0" y="0"/>
            <a:chExt cx="228600" cy="228600"/>
          </a:xfrm>
        </p:grpSpPr>
        <p:sp>
          <p:nvSpPr>
            <p:cNvPr id="105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64" name="AutoShape 25"/>
          <p:cNvGrpSpPr/>
          <p:nvPr/>
        </p:nvGrpSpPr>
        <p:grpSpPr>
          <a:xfrm>
            <a:off x="8276928" y="3315394"/>
            <a:ext cx="228601" cy="228601"/>
            <a:chOff x="0" y="0"/>
            <a:chExt cx="228600" cy="228600"/>
          </a:xfrm>
        </p:grpSpPr>
        <p:sp>
          <p:nvSpPr>
            <p:cNvPr id="106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6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6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68" name="AutoShape 25"/>
          <p:cNvGrpSpPr/>
          <p:nvPr/>
        </p:nvGrpSpPr>
        <p:grpSpPr>
          <a:xfrm>
            <a:off x="8684770" y="3923841"/>
            <a:ext cx="228601" cy="228601"/>
            <a:chOff x="0" y="0"/>
            <a:chExt cx="228600" cy="228600"/>
          </a:xfrm>
        </p:grpSpPr>
        <p:sp>
          <p:nvSpPr>
            <p:cNvPr id="106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6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6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72" name="AutoShape 25"/>
          <p:cNvGrpSpPr/>
          <p:nvPr/>
        </p:nvGrpSpPr>
        <p:grpSpPr>
          <a:xfrm>
            <a:off x="8462573" y="4268118"/>
            <a:ext cx="228601" cy="228601"/>
            <a:chOff x="0" y="0"/>
            <a:chExt cx="228600" cy="228600"/>
          </a:xfrm>
        </p:grpSpPr>
        <p:sp>
          <p:nvSpPr>
            <p:cNvPr id="106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7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7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075" name="Group 175"/>
          <p:cNvGrpSpPr/>
          <p:nvPr/>
        </p:nvGrpSpPr>
        <p:grpSpPr>
          <a:xfrm>
            <a:off x="5480715" y="5541962"/>
            <a:ext cx="2923369" cy="1061232"/>
            <a:chOff x="0" y="0"/>
            <a:chExt cx="2923368" cy="1061230"/>
          </a:xfrm>
        </p:grpSpPr>
        <p:sp>
          <p:nvSpPr>
            <p:cNvPr id="1073" name="Rectangular Callout 176"/>
            <p:cNvSpPr/>
            <p:nvPr/>
          </p:nvSpPr>
          <p:spPr>
            <a:xfrm flipH="1">
              <a:off x="-1" y="0"/>
              <a:ext cx="2923370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7080" y="0"/>
                  </a:lnTo>
                  <a:lnTo>
                    <a:pt x="17080" y="12600"/>
                  </a:lnTo>
                  <a:lnTo>
                    <a:pt x="21600" y="18738"/>
                  </a:lnTo>
                  <a:lnTo>
                    <a:pt x="17080" y="18000"/>
                  </a:lnTo>
                  <a:lnTo>
                    <a:pt x="17080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74" name="TextBox 177"/>
            <p:cNvSpPr txBox="1"/>
            <p:nvPr/>
          </p:nvSpPr>
          <p:spPr>
            <a:xfrm>
              <a:off x="611709" y="45719"/>
              <a:ext cx="2311658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Customers get all routes</a:t>
              </a:r>
            </a:p>
          </p:txBody>
        </p:sp>
      </p:grpSp>
      <p:grpSp>
        <p:nvGrpSpPr>
          <p:cNvPr id="1078" name="Group 178"/>
          <p:cNvGrpSpPr/>
          <p:nvPr/>
        </p:nvGrpSpPr>
        <p:grpSpPr>
          <a:xfrm>
            <a:off x="6400800" y="1747115"/>
            <a:ext cx="2624526" cy="1484487"/>
            <a:chOff x="0" y="0"/>
            <a:chExt cx="2624525" cy="1484486"/>
          </a:xfrm>
        </p:grpSpPr>
        <p:sp>
          <p:nvSpPr>
            <p:cNvPr id="1076" name="Rectangular Callout 179"/>
            <p:cNvSpPr/>
            <p:nvPr/>
          </p:nvSpPr>
          <p:spPr>
            <a:xfrm flipH="1">
              <a:off x="2" y="0"/>
              <a:ext cx="2624524" cy="1484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936"/>
                  </a:lnTo>
                  <a:lnTo>
                    <a:pt x="9000" y="15936"/>
                  </a:lnTo>
                  <a:lnTo>
                    <a:pt x="5286" y="21600"/>
                  </a:lnTo>
                  <a:lnTo>
                    <a:pt x="3600" y="15936"/>
                  </a:lnTo>
                  <a:lnTo>
                    <a:pt x="0" y="15936"/>
                  </a:lnTo>
                  <a:lnTo>
                    <a:pt x="0" y="9296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77" name="TextBox 180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Customer and ISP routes only</a:t>
              </a:r>
            </a:p>
          </p:txBody>
        </p:sp>
      </p:grpSp>
      <p:grpSp>
        <p:nvGrpSpPr>
          <p:cNvPr id="1081" name="Group 181"/>
          <p:cNvGrpSpPr/>
          <p:nvPr/>
        </p:nvGrpSpPr>
        <p:grpSpPr>
          <a:xfrm>
            <a:off x="133821" y="1677372"/>
            <a:ext cx="2940676" cy="1095239"/>
            <a:chOff x="0" y="0"/>
            <a:chExt cx="2940675" cy="1095237"/>
          </a:xfrm>
        </p:grpSpPr>
        <p:sp>
          <p:nvSpPr>
            <p:cNvPr id="1079" name="Rectangular Callout 182"/>
            <p:cNvSpPr/>
            <p:nvPr/>
          </p:nvSpPr>
          <p:spPr>
            <a:xfrm flipH="1">
              <a:off x="1" y="0"/>
              <a:ext cx="2940675" cy="1095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32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2322" y="21600"/>
                  </a:lnTo>
                  <a:lnTo>
                    <a:pt x="2322" y="9000"/>
                  </a:lnTo>
                  <a:lnTo>
                    <a:pt x="0" y="6680"/>
                  </a:lnTo>
                  <a:lnTo>
                    <a:pt x="2322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80" name="TextBox 183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$$$ generating routes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50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Class="entr" nodeType="after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7" dur="50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Class="entr" nodeType="afterEffect" presetSubtype="2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61" dur="500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Class="entr" nodeType="afterEffect" presetSubtype="4" presetID="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Class="entr" nodeType="afterEffect" presetSubtype="4" presetID="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500"/>
                            </p:stCondLst>
                            <p:childTnLst>
                              <p:par>
                                <p:cTn id="98" presetClass="entr" nodeType="afterEffect" presetSubtype="4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0"/>
                            </p:stCondLst>
                            <p:childTnLst>
                              <p:par>
                                <p:cTn id="103" presetClass="entr" nodeType="afterEffect" presetSubtype="4" presetID="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Class="entr" nodeType="afterEffect" presetSubtype="4" presetID="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Class="entr" nodeType="afterEffect" presetSubtype="4" presetID="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500"/>
                            </p:stCondLst>
                            <p:childTnLst>
                              <p:par>
                                <p:cTn id="118" presetClass="entr" nodeType="afterEffect" presetSubtype="4" presetID="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000"/>
                            </p:stCondLst>
                            <p:childTnLst>
                              <p:par>
                                <p:cTn id="123" presetClass="entr" nodeType="afterEffect" presetSubtype="4" presetID="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4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500"/>
                            </p:stCondLst>
                            <p:childTnLst>
                              <p:par>
                                <p:cTn id="128" presetClass="entr" nodeType="afterEffect" presetSubtype="4" presetID="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3" presetClass="entr" nodeType="afterEffect" presetSubtype="4" presetID="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8500"/>
                            </p:stCondLst>
                            <p:childTnLst>
                              <p:par>
                                <p:cTn id="138" presetClass="entr" nodeType="afterEffect" presetSubtype="4" presetID="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9000"/>
                            </p:stCondLst>
                            <p:childTnLst>
                              <p:par>
                                <p:cTn id="143" presetClass="entr" nodeType="afterEffect" presetSubtype="4" presetID="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Class="entr" nodeType="clickEffect" presetSubtype="4" presetID="2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51" dur="5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Class="entr" nodeType="afterEffect" presetSubtype="4" presetID="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4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Class="entr" nodeType="afterEffect" presetSubtype="4" presetID="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500"/>
                            </p:stCondLst>
                            <p:childTnLst>
                              <p:par>
                                <p:cTn id="163" presetClass="entr" nodeType="afterEffect" presetSubtype="4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00"/>
                            </p:stCondLst>
                            <p:childTnLst>
                              <p:par>
                                <p:cTn id="168" presetClass="entr" nodeType="afterEffect" presetSubtype="4" presetID="2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500"/>
                            </p:stCondLst>
                            <p:childTnLst>
                              <p:par>
                                <p:cTn id="173" presetClass="entr" nodeType="afterEffect" presetSubtype="4" presetID="2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3000"/>
                            </p:stCondLst>
                            <p:childTnLst>
                              <p:par>
                                <p:cTn id="178" presetClass="entr" nodeType="afterEffect" presetSubtype="4" presetID="2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9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3500"/>
                            </p:stCondLst>
                            <p:childTnLst>
                              <p:par>
                                <p:cTn id="183" presetClass="entr" nodeType="afterEffect" presetSubtype="4" presetID="2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4" fill="hold"/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8" presetClass="entr" nodeType="afterEffect" presetSubtype="4" presetID="2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9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Class="entr" nodeType="clickEffect" presetSubtype="4" presetID="2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5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99" grpId="2"/>
      <p:bldP build="whole" bldLvl="1" animBg="1" rev="0" advAuto="0" spid="1068" grpId="19"/>
      <p:bldP build="whole" bldLvl="1" animBg="1" rev="0" advAuto="0" spid="1032" grpId="26"/>
      <p:bldP build="whole" bldLvl="1" animBg="1" rev="0" advAuto="0" spid="1015" grpId="23"/>
      <p:bldP build="whole" bldLvl="1" animBg="1" rev="0" advAuto="0" spid="1012" grpId="9"/>
      <p:bldP build="whole" bldLvl="1" animBg="1" rev="0" advAuto="0" spid="1019" grpId="15"/>
      <p:bldP build="whole" bldLvl="1" animBg="1" rev="0" advAuto="0" spid="1022" grpId="32"/>
      <p:bldP build="whole" bldLvl="1" animBg="1" rev="0" advAuto="0" spid="1072" grpId="20"/>
      <p:bldP build="whole" bldLvl="1" animBg="1" rev="0" advAuto="0" spid="988" grpId="12"/>
      <p:bldP build="whole" bldLvl="1" animBg="1" rev="0" advAuto="0" spid="1036" grpId="27"/>
      <p:bldP build="whole" bldLvl="1" animBg="1" rev="0" advAuto="0" spid="1000" grpId="3"/>
      <p:bldP build="whole" bldLvl="1" animBg="1" rev="0" advAuto="0" spid="1016" grpId="24"/>
      <p:bldP build="whole" bldLvl="1" animBg="1" rev="0" advAuto="0" spid="994" grpId="30"/>
      <p:bldP build="whole" bldLvl="1" animBg="1" rev="0" advAuto="0" spid="1020" grpId="16"/>
      <p:bldP build="whole" bldLvl="1" animBg="1" rev="0" advAuto="0" spid="1040" grpId="28"/>
      <p:bldP build="whole" bldLvl="1" animBg="1" rev="0" advAuto="0" spid="1023" grpId="33"/>
      <p:bldP build="whole" bldLvl="1" animBg="1" rev="0" advAuto="0" spid="1017" grpId="13"/>
      <p:bldP build="whole" bldLvl="1" animBg="1" rev="0" advAuto="0" spid="1001" grpId="4"/>
      <p:bldP build="whole" bldLvl="1" animBg="1" rev="0" advAuto="0" spid="1005" grpId="5"/>
      <p:bldP build="whole" bldLvl="1" animBg="1" rev="0" advAuto="0" spid="1013" grpId="21"/>
      <p:bldP build="whole" bldLvl="1" animBg="1" rev="0" advAuto="0" spid="1052" grpId="37"/>
      <p:bldP build="whole" bldLvl="1" animBg="1" rev="0" advAuto="0" spid="985" grpId="1"/>
      <p:bldP build="whole" bldLvl="1" animBg="1" rev="0" advAuto="0" spid="1010" grpId="7"/>
      <p:bldP build="whole" bldLvl="1" animBg="1" rev="0" advAuto="0" spid="1060" grpId="17"/>
      <p:bldP build="whole" bldLvl="1" animBg="1" rev="0" advAuto="0" spid="1078" grpId="29"/>
      <p:bldP build="whole" bldLvl="1" animBg="1" rev="0" advAuto="0" spid="991" grpId="11"/>
      <p:bldP build="whole" bldLvl="1" animBg="1" rev="0" advAuto="0" spid="1024" grpId="34"/>
      <p:bldP build="whole" bldLvl="1" animBg="1" rev="0" advAuto="0" spid="1044" grpId="35"/>
      <p:bldP build="whole" bldLvl="1" animBg="1" rev="0" advAuto="0" spid="1009" grpId="6"/>
      <p:bldP build="whole" bldLvl="1" animBg="1" rev="0" advAuto="0" spid="1048" grpId="36"/>
      <p:bldP build="whole" bldLvl="1" animBg="1" rev="0" advAuto="0" spid="1056" grpId="38"/>
      <p:bldP build="whole" bldLvl="1" animBg="1" rev="0" advAuto="0" spid="1064" grpId="18"/>
      <p:bldP build="whole" bldLvl="1" animBg="1" rev="0" advAuto="0" spid="1014" grpId="22"/>
      <p:bldP build="whole" bldLvl="1" animBg="1" rev="0" advAuto="0" spid="1075" grpId="10"/>
      <p:bldP build="whole" bldLvl="1" animBg="1" rev="0" advAuto="0" spid="1011" grpId="8"/>
      <p:bldP build="whole" bldLvl="1" animBg="1" rev="0" advAuto="0" spid="1018" grpId="14"/>
      <p:bldP build="whole" bldLvl="1" animBg="1" rev="0" advAuto="0" spid="1021" grpId="31"/>
      <p:bldP build="whole" bldLvl="1" animBg="1" rev="0" advAuto="0" spid="1028" grpId="25"/>
      <p:bldP build="whole" bldLvl="1" animBg="1" rev="0" advAuto="0" spid="1081" grpId="39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Modeling BGP</a:t>
            </a:r>
          </a:p>
        </p:txBody>
      </p:sp>
      <p:sp>
        <p:nvSpPr>
          <p:cNvPr id="1084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085" name="Content Placeholder 3"/>
          <p:cNvSpPr txBox="1"/>
          <p:nvPr>
            <p:ph type="body" idx="1"/>
          </p:nvPr>
        </p:nvSpPr>
        <p:spPr>
          <a:xfrm>
            <a:off x="152400" y="1565475"/>
            <a:ext cx="8839200" cy="404229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t>AS relationships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Customer/provider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Peer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Sibling, IXP</a:t>
            </a:r>
          </a:p>
          <a:p>
            <a:pPr>
              <a:lnSpc>
                <a:spcPct val="90000"/>
              </a:lnSpc>
            </a:pPr>
            <a:r>
              <a:t>Gao-Rexford model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AS prefers to use customer path, then peer, then provider</a:t>
            </a:r>
          </a:p>
          <a:p>
            <a:pPr lvl="2" marL="914400" indent="-228600">
              <a:lnSpc>
                <a:spcPct val="90000"/>
              </a:lnSpc>
              <a:spcBef>
                <a:spcPts val="500"/>
              </a:spcBef>
              <a:defRPr sz="2300"/>
            </a:pPr>
            <a:r>
              <a:t>Follow the money!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Valley-free routing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Hierarchical view of routing (incorrect but frequently used)</a:t>
            </a:r>
          </a:p>
        </p:txBody>
      </p:sp>
      <p:sp>
        <p:nvSpPr>
          <p:cNvPr id="1086" name="Straight Arrow Connector 12"/>
          <p:cNvSpPr/>
          <p:nvPr/>
        </p:nvSpPr>
        <p:spPr>
          <a:xfrm flipV="1">
            <a:off x="730507" y="5933672"/>
            <a:ext cx="809181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87" name="Straight Arrow Connector 34"/>
          <p:cNvSpPr/>
          <p:nvPr/>
        </p:nvSpPr>
        <p:spPr>
          <a:xfrm>
            <a:off x="1602177" y="5996168"/>
            <a:ext cx="1110024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88" name="TextBox 16"/>
          <p:cNvSpPr txBox="1"/>
          <p:nvPr/>
        </p:nvSpPr>
        <p:spPr>
          <a:xfrm>
            <a:off x="1977992" y="5540342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P-P</a:t>
            </a:r>
          </a:p>
        </p:txBody>
      </p:sp>
      <p:sp>
        <p:nvSpPr>
          <p:cNvPr id="1089" name="TextBox 40"/>
          <p:cNvSpPr txBox="1"/>
          <p:nvPr/>
        </p:nvSpPr>
        <p:spPr>
          <a:xfrm>
            <a:off x="669374" y="5928740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C-P</a:t>
            </a:r>
          </a:p>
        </p:txBody>
      </p:sp>
      <p:sp>
        <p:nvSpPr>
          <p:cNvPr id="1090" name="Straight Arrow Connector 41"/>
          <p:cNvSpPr/>
          <p:nvPr/>
        </p:nvSpPr>
        <p:spPr>
          <a:xfrm>
            <a:off x="4310653" y="6097313"/>
            <a:ext cx="690496" cy="65673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91" name="Straight Arrow Connector 43"/>
          <p:cNvSpPr/>
          <p:nvPr/>
        </p:nvSpPr>
        <p:spPr>
          <a:xfrm>
            <a:off x="3170615" y="5979998"/>
            <a:ext cx="1110023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92" name="TextBox 44"/>
          <p:cNvSpPr txBox="1"/>
          <p:nvPr/>
        </p:nvSpPr>
        <p:spPr>
          <a:xfrm>
            <a:off x="3546428" y="5524172"/>
            <a:ext cx="40886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P-P</a:t>
            </a:r>
          </a:p>
        </p:txBody>
      </p:sp>
      <p:sp>
        <p:nvSpPr>
          <p:cNvPr id="1093" name="TextBox 46"/>
          <p:cNvSpPr txBox="1"/>
          <p:nvPr/>
        </p:nvSpPr>
        <p:spPr>
          <a:xfrm>
            <a:off x="4642896" y="6002475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P-C</a:t>
            </a:r>
          </a:p>
        </p:txBody>
      </p:sp>
      <p:sp>
        <p:nvSpPr>
          <p:cNvPr id="1094" name="Straight Arrow Connector 47"/>
          <p:cNvSpPr/>
          <p:nvPr/>
        </p:nvSpPr>
        <p:spPr>
          <a:xfrm>
            <a:off x="5463287" y="5980000"/>
            <a:ext cx="690496" cy="65673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95" name="Straight Arrow Connector 49"/>
          <p:cNvSpPr/>
          <p:nvPr/>
        </p:nvSpPr>
        <p:spPr>
          <a:xfrm>
            <a:off x="6188857" y="6570681"/>
            <a:ext cx="1110023" cy="115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096" name="TextBox 50"/>
          <p:cNvSpPr txBox="1"/>
          <p:nvPr/>
        </p:nvSpPr>
        <p:spPr>
          <a:xfrm>
            <a:off x="6474762" y="6148568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P-P</a:t>
            </a:r>
          </a:p>
        </p:txBody>
      </p:sp>
      <p:sp>
        <p:nvSpPr>
          <p:cNvPr id="1097" name="TextBox 52"/>
          <p:cNvSpPr txBox="1"/>
          <p:nvPr/>
        </p:nvSpPr>
        <p:spPr>
          <a:xfrm>
            <a:off x="5795531" y="5885162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P-C</a:t>
            </a:r>
          </a:p>
        </p:txBody>
      </p:sp>
      <p:sp>
        <p:nvSpPr>
          <p:cNvPr id="1098" name="Straight Arrow Connector 53"/>
          <p:cNvSpPr/>
          <p:nvPr/>
        </p:nvSpPr>
        <p:spPr>
          <a:xfrm flipV="1">
            <a:off x="7288906" y="5771408"/>
            <a:ext cx="809180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pic>
        <p:nvPicPr>
          <p:cNvPr id="1099" name="Picture 19" descr="Picture 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8318" y="5855006"/>
            <a:ext cx="853090" cy="755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00" name="Picture 55" descr="Picture 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7380" y="5906263"/>
            <a:ext cx="853090" cy="755758"/>
          </a:xfrm>
          <a:prstGeom prst="rect">
            <a:avLst/>
          </a:prstGeom>
          <a:ln w="12700">
            <a:miter lim="400000"/>
          </a:ln>
        </p:spPr>
      </p:pic>
      <p:sp>
        <p:nvSpPr>
          <p:cNvPr id="1101" name="Multiply 20"/>
          <p:cNvSpPr/>
          <p:nvPr/>
        </p:nvSpPr>
        <p:spPr>
          <a:xfrm>
            <a:off x="6324804" y="5537825"/>
            <a:ext cx="627245" cy="627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0000">
            <a:solidFill>
              <a:schemeClr val="accent1"/>
            </a:solidFill>
          </a:ln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99" grpId="5"/>
      <p:bldP build="whole" bldLvl="1" animBg="1" rev="0" advAuto="0" spid="1093" grpId="9"/>
      <p:bldP build="whole" bldLvl="1" animBg="1" rev="0" advAuto="0" spid="1086" grpId="1"/>
      <p:bldP build="whole" bldLvl="1" animBg="1" rev="0" advAuto="0" spid="1088" grpId="3"/>
      <p:bldP build="whole" bldLvl="1" animBg="1" rev="0" advAuto="0" spid="1091" grpId="7"/>
      <p:bldP build="whole" bldLvl="1" animBg="1" rev="0" advAuto="0" spid="1094" grpId="11"/>
      <p:bldP build="whole" bldLvl="1" animBg="1" rev="0" advAuto="0" spid="1087" grpId="2"/>
      <p:bldP build="whole" bldLvl="1" animBg="1" rev="0" advAuto="0" spid="1092" grpId="8"/>
      <p:bldP build="whole" bldLvl="1" animBg="1" rev="0" advAuto="0" spid="1090" grpId="6"/>
      <p:bldP build="whole" bldLvl="1" animBg="1" rev="0" advAuto="0" spid="1100" grpId="10"/>
      <p:bldP build="whole" bldLvl="1" animBg="1" rev="0" advAuto="0" spid="1089" grpId="4"/>
      <p:bldP build="whole" bldLvl="1" animBg="1" rev="0" advAuto="0" spid="1097" grpId="12"/>
      <p:bldP build="whole" bldLvl="1" animBg="1" rev="0" advAuto="0" spid="1096" grpId="13"/>
      <p:bldP build="whole" bldLvl="1" animBg="1" rev="0" advAuto="0" spid="1095" grpId="14"/>
      <p:bldP build="whole" bldLvl="1" animBg="1" rev="0" advAuto="0" spid="1101" grpId="16"/>
      <p:bldP build="whole" bldLvl="1" animBg="1" rev="0" advAuto="0" spid="1098" grpId="15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 Relationships: It’s Complicated</a:t>
            </a:r>
          </a:p>
        </p:txBody>
      </p:sp>
      <p:sp>
        <p:nvSpPr>
          <p:cNvPr id="1104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105" name="Content Placeholder 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 Model is strictly hierarchical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AS pair has exactly one relationship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relationship is the same for all prefixes</a:t>
            </a:r>
          </a:p>
          <a:p>
            <a:pPr/>
            <a:r>
              <a:t>In practice it’s much more complicated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Rise of widespread peering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Regional, per-prefix peerings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Tier-1’s being shoved out by “hypergiants”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IXPs dominating traffic volume</a:t>
            </a:r>
          </a:p>
          <a:p>
            <a:pPr/>
            <a:r>
              <a:t>Modeling is very hard, very prone to error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Huge potential impact for understanding Internet behavior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1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10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05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Other BGP Attributes</a:t>
            </a:r>
          </a:p>
        </p:txBody>
      </p:sp>
      <p:sp>
        <p:nvSpPr>
          <p:cNvPr id="1108" name="Slide Number Placeholder 2"/>
          <p:cNvSpPr txBox="1"/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109" name="Content Placeholder 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defRPr sz="2600"/>
            </a:pPr>
            <a:r>
              <a:t>AS_SET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Instead of a single AS appearing at a slot, it’s a set of Ases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  <a:p>
            <a:pPr>
              <a:lnSpc>
                <a:spcPct val="90000"/>
              </a:lnSpc>
              <a:defRPr sz="2600"/>
            </a:pPr>
            <a:r>
              <a:t>Prepending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Lengthening the route by adding multiple instances of ASN</a:t>
            </a:r>
          </a:p>
          <a:p>
            <a:pPr lvl="1" marL="640080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</p:txBody>
      </p:sp>
      <p:pic>
        <p:nvPicPr>
          <p:cNvPr id="111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9026" y="3672537"/>
            <a:ext cx="5245948" cy="30418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09" grpId="1"/>
      <p:bldP build="whole" bldLvl="1" animBg="1" rev="0" advAuto="0" spid="1110" grpId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Security Challenge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Security Challenges?</a:t>
            </a:r>
          </a:p>
        </p:txBody>
      </p:sp>
      <p:sp>
        <p:nvSpPr>
          <p:cNvPr id="1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16" name="Any AS can announce ANY IP prefixe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Any AS can announce ANY IP prefixes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2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864" y="0"/>
            <a:ext cx="843027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151" y="-15404"/>
            <a:ext cx="6187698" cy="68888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2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ASs, Revisited</a:t>
            </a:r>
          </a:p>
        </p:txBody>
      </p:sp>
      <p:sp>
        <p:nvSpPr>
          <p:cNvPr id="171" name="Slide Number Placeholder 2"/>
          <p:cNvSpPr txBox="1"/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175" name="Cloud 4"/>
          <p:cNvGrpSpPr/>
          <p:nvPr/>
        </p:nvGrpSpPr>
        <p:grpSpPr>
          <a:xfrm>
            <a:off x="824685" y="1871219"/>
            <a:ext cx="2766159" cy="1990133"/>
            <a:chOff x="0" y="0"/>
            <a:chExt cx="2766157" cy="1990132"/>
          </a:xfrm>
        </p:grpSpPr>
        <p:sp>
          <p:nvSpPr>
            <p:cNvPr id="172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3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4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AS-1</a:t>
              </a:r>
            </a:p>
          </p:txBody>
        </p:sp>
      </p:grpSp>
      <p:grpSp>
        <p:nvGrpSpPr>
          <p:cNvPr id="178" name="Cloud 5"/>
          <p:cNvGrpSpPr/>
          <p:nvPr/>
        </p:nvGrpSpPr>
        <p:grpSpPr>
          <a:xfrm>
            <a:off x="5858575" y="2341095"/>
            <a:ext cx="2766159" cy="1990133"/>
            <a:chOff x="0" y="0"/>
            <a:chExt cx="2766157" cy="1990132"/>
          </a:xfrm>
        </p:grpSpPr>
        <p:sp>
          <p:nvSpPr>
            <p:cNvPr id="17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81" name="Cloud 6"/>
          <p:cNvGrpSpPr/>
          <p:nvPr/>
        </p:nvGrpSpPr>
        <p:grpSpPr>
          <a:xfrm>
            <a:off x="2928542" y="4157242"/>
            <a:ext cx="2766159" cy="1990133"/>
            <a:chOff x="0" y="0"/>
            <a:chExt cx="2766157" cy="1990132"/>
          </a:xfrm>
        </p:grpSpPr>
        <p:sp>
          <p:nvSpPr>
            <p:cNvPr id="179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0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82" name="Straight Connector 9"/>
          <p:cNvSpPr/>
          <p:nvPr/>
        </p:nvSpPr>
        <p:spPr>
          <a:xfrm flipV="1">
            <a:off x="2942724" y="5890229"/>
            <a:ext cx="762434" cy="48644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3" name="Straight Connector 10"/>
          <p:cNvSpPr/>
          <p:nvPr/>
        </p:nvSpPr>
        <p:spPr>
          <a:xfrm flipV="1">
            <a:off x="2208275" y="5135205"/>
            <a:ext cx="722611" cy="19019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4775" y="5021903"/>
            <a:ext cx="607001" cy="60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2259" y="6117933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traight Connector 31"/>
          <p:cNvSpPr/>
          <p:nvPr/>
        </p:nvSpPr>
        <p:spPr>
          <a:xfrm flipH="1">
            <a:off x="3219260" y="1986420"/>
            <a:ext cx="775523" cy="303499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8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64317" y="1727680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traight Connector 33"/>
          <p:cNvSpPr/>
          <p:nvPr/>
        </p:nvSpPr>
        <p:spPr>
          <a:xfrm>
            <a:off x="469191" y="2123544"/>
            <a:ext cx="439876" cy="65564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8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726" y="1864804"/>
            <a:ext cx="607002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traight Connector 36"/>
          <p:cNvSpPr/>
          <p:nvPr/>
        </p:nvSpPr>
        <p:spPr>
          <a:xfrm flipV="1">
            <a:off x="6965629" y="4183624"/>
            <a:ext cx="55802" cy="645605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9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35164" y="4570488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traight Connector 38"/>
          <p:cNvSpPr/>
          <p:nvPr/>
        </p:nvSpPr>
        <p:spPr>
          <a:xfrm flipH="1">
            <a:off x="8218240" y="2366764"/>
            <a:ext cx="649225" cy="49117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19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6999" y="1986419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traight Connector 55"/>
          <p:cNvSpPr/>
          <p:nvPr/>
        </p:nvSpPr>
        <p:spPr>
          <a:xfrm>
            <a:off x="3205705" y="2851051"/>
            <a:ext cx="2765051" cy="610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245" name="Straight Connector 58"/>
          <p:cNvSpPr/>
          <p:nvPr/>
        </p:nvSpPr>
        <p:spPr>
          <a:xfrm>
            <a:off x="3016545" y="3708192"/>
            <a:ext cx="433384" cy="6058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246" name="Straight Connector 61"/>
          <p:cNvSpPr/>
          <p:nvPr/>
        </p:nvSpPr>
        <p:spPr>
          <a:xfrm>
            <a:off x="5569847" y="4091652"/>
            <a:ext cx="336164" cy="5612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pPr/>
          </a:p>
        </p:txBody>
      </p:sp>
      <p:sp>
        <p:nvSpPr>
          <p:cNvPr id="247" name="Straight Connector 64"/>
          <p:cNvSpPr/>
          <p:nvPr/>
        </p:nvSpPr>
        <p:spPr>
          <a:xfrm>
            <a:off x="2973014" y="2471285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198" name="Straight Connector 67"/>
          <p:cNvSpPr/>
          <p:nvPr/>
        </p:nvSpPr>
        <p:spPr>
          <a:xfrm flipV="1">
            <a:off x="2208275" y="2334680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8" name="Straight Connector 70"/>
          <p:cNvSpPr/>
          <p:nvPr/>
        </p:nvSpPr>
        <p:spPr>
          <a:xfrm>
            <a:off x="1887791" y="2457454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49" name="Straight Connector 73"/>
          <p:cNvSpPr/>
          <p:nvPr/>
        </p:nvSpPr>
        <p:spPr>
          <a:xfrm>
            <a:off x="2986467" y="3147391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0" name="Straight Connector 76"/>
          <p:cNvSpPr/>
          <p:nvPr/>
        </p:nvSpPr>
        <p:spPr>
          <a:xfrm>
            <a:off x="2039158" y="3503677"/>
            <a:ext cx="539221" cy="17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1" name="Straight Connector 79"/>
          <p:cNvSpPr/>
          <p:nvPr/>
        </p:nvSpPr>
        <p:spPr>
          <a:xfrm>
            <a:off x="1449719" y="2483852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2" name="Straight Connector 82"/>
          <p:cNvSpPr/>
          <p:nvPr/>
        </p:nvSpPr>
        <p:spPr>
          <a:xfrm>
            <a:off x="1352491" y="2954812"/>
            <a:ext cx="252350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3" name="Straight Connector 85"/>
          <p:cNvSpPr/>
          <p:nvPr/>
        </p:nvSpPr>
        <p:spPr>
          <a:xfrm>
            <a:off x="3339884" y="4667600"/>
            <a:ext cx="143923" cy="288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4" name="Straight Connector 88"/>
          <p:cNvSpPr/>
          <p:nvPr/>
        </p:nvSpPr>
        <p:spPr>
          <a:xfrm>
            <a:off x="3888019" y="4487303"/>
            <a:ext cx="39165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06" name="Straight Connector 91"/>
          <p:cNvSpPr/>
          <p:nvPr/>
        </p:nvSpPr>
        <p:spPr>
          <a:xfrm>
            <a:off x="4916432" y="4506425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55" name="Straight Connector 94"/>
          <p:cNvSpPr/>
          <p:nvPr/>
        </p:nvSpPr>
        <p:spPr>
          <a:xfrm>
            <a:off x="3390350" y="5306930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6" name="Straight Connector 97"/>
          <p:cNvSpPr/>
          <p:nvPr/>
        </p:nvSpPr>
        <p:spPr>
          <a:xfrm>
            <a:off x="4017175" y="5697895"/>
            <a:ext cx="3359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7" name="Straight Connector 100"/>
          <p:cNvSpPr/>
          <p:nvPr/>
        </p:nvSpPr>
        <p:spPr>
          <a:xfrm>
            <a:off x="4821793" y="5001139"/>
            <a:ext cx="484415" cy="526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8" name="Straight Connector 103"/>
          <p:cNvSpPr/>
          <p:nvPr/>
        </p:nvSpPr>
        <p:spPr>
          <a:xfrm>
            <a:off x="3727417" y="4657634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59" name="Straight Connector 106"/>
          <p:cNvSpPr/>
          <p:nvPr/>
        </p:nvSpPr>
        <p:spPr>
          <a:xfrm>
            <a:off x="6327404" y="3936511"/>
            <a:ext cx="380899" cy="3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0" name="Straight Connector 109"/>
          <p:cNvSpPr/>
          <p:nvPr/>
        </p:nvSpPr>
        <p:spPr>
          <a:xfrm>
            <a:off x="6056922" y="2962637"/>
            <a:ext cx="185315" cy="7698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1" name="Straight Connector 112"/>
          <p:cNvSpPr/>
          <p:nvPr/>
        </p:nvSpPr>
        <p:spPr>
          <a:xfrm>
            <a:off x="6600561" y="2721129"/>
            <a:ext cx="432740" cy="34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2" name="Straight Connector 115"/>
          <p:cNvSpPr/>
          <p:nvPr/>
        </p:nvSpPr>
        <p:spPr>
          <a:xfrm>
            <a:off x="7064519" y="2876962"/>
            <a:ext cx="236202" cy="935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3" name="Straight Connector 118"/>
          <p:cNvSpPr/>
          <p:nvPr/>
        </p:nvSpPr>
        <p:spPr>
          <a:xfrm>
            <a:off x="7638720" y="2813520"/>
            <a:ext cx="289293" cy="116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4" name="Straight Connector 121"/>
          <p:cNvSpPr/>
          <p:nvPr/>
        </p:nvSpPr>
        <p:spPr>
          <a:xfrm>
            <a:off x="7962826" y="3226611"/>
            <a:ext cx="180081" cy="444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65" name="Straight Connector 125"/>
          <p:cNvSpPr/>
          <p:nvPr/>
        </p:nvSpPr>
        <p:spPr>
          <a:xfrm>
            <a:off x="7334594" y="3900282"/>
            <a:ext cx="241801" cy="3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pPr/>
          </a:p>
        </p:txBody>
      </p:sp>
      <p:sp>
        <p:nvSpPr>
          <p:cNvPr id="218" name="TextBox 128"/>
          <p:cNvSpPr txBox="1"/>
          <p:nvPr/>
        </p:nvSpPr>
        <p:spPr>
          <a:xfrm>
            <a:off x="4230278" y="4735981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AS-2</a:t>
            </a:r>
          </a:p>
        </p:txBody>
      </p:sp>
      <p:sp>
        <p:nvSpPr>
          <p:cNvPr id="219" name="TextBox 129"/>
          <p:cNvSpPr txBox="1"/>
          <p:nvPr/>
        </p:nvSpPr>
        <p:spPr>
          <a:xfrm>
            <a:off x="6343714" y="3058022"/>
            <a:ext cx="7103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AS-3</a:t>
            </a:r>
          </a:p>
        </p:txBody>
      </p:sp>
      <p:pic>
        <p:nvPicPr>
          <p:cNvPr id="22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69579" y="33432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30885" y="49450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82598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44789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1317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4807" y="330543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066" y="258898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160" y="2144483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69579" y="20997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76953" y="277918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6040" y="25077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683" y="2857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70267" y="366087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98873" y="380322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93378" y="372362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627" y="464150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3442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5419" y="2593419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0" name="Group 147"/>
          <p:cNvGrpSpPr/>
          <p:nvPr/>
        </p:nvGrpSpPr>
        <p:grpSpPr>
          <a:xfrm>
            <a:off x="157064" y="3592857"/>
            <a:ext cx="1582578" cy="1314875"/>
            <a:chOff x="0" y="0"/>
            <a:chExt cx="1582576" cy="1314874"/>
          </a:xfrm>
        </p:grpSpPr>
        <p:sp>
          <p:nvSpPr>
            <p:cNvPr id="238" name="Rectangular Callout 148"/>
            <p:cNvSpPr/>
            <p:nvPr/>
          </p:nvSpPr>
          <p:spPr>
            <a:xfrm flipH="1">
              <a:off x="0" y="0"/>
              <a:ext cx="1582577" cy="1314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926"/>
                  </a:moveTo>
                  <a:lnTo>
                    <a:pt x="3600" y="5926"/>
                  </a:lnTo>
                  <a:lnTo>
                    <a:pt x="2752" y="0"/>
                  </a:lnTo>
                  <a:lnTo>
                    <a:pt x="9000" y="5926"/>
                  </a:lnTo>
                  <a:lnTo>
                    <a:pt x="21600" y="592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853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9" name="TextBox 149"/>
            <p:cNvSpPr txBox="1"/>
            <p:nvPr/>
          </p:nvSpPr>
          <p:spPr>
            <a:xfrm>
              <a:off x="0" y="360767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Interior Routers</a:t>
              </a:r>
            </a:p>
          </p:txBody>
        </p:sp>
      </p:grpSp>
      <p:grpSp>
        <p:nvGrpSpPr>
          <p:cNvPr id="243" name="Group 150"/>
          <p:cNvGrpSpPr/>
          <p:nvPr/>
        </p:nvGrpSpPr>
        <p:grpSpPr>
          <a:xfrm>
            <a:off x="5438853" y="4921499"/>
            <a:ext cx="1582577" cy="1499935"/>
            <a:chOff x="0" y="0"/>
            <a:chExt cx="1582576" cy="1499933"/>
          </a:xfrm>
        </p:grpSpPr>
        <p:sp>
          <p:nvSpPr>
            <p:cNvPr id="241" name="Rectangular Callout 151"/>
            <p:cNvSpPr/>
            <p:nvPr/>
          </p:nvSpPr>
          <p:spPr>
            <a:xfrm flipH="1">
              <a:off x="0" y="0"/>
              <a:ext cx="1582577" cy="1499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2" name="TextBox 152"/>
            <p:cNvSpPr txBox="1"/>
            <p:nvPr/>
          </p:nvSpPr>
          <p:spPr>
            <a:xfrm>
              <a:off x="0" y="545826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BGP Routers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 Numbers</a:t>
            </a:r>
          </a:p>
        </p:txBody>
      </p:sp>
      <p:sp>
        <p:nvSpPr>
          <p:cNvPr id="268" name="Rectangle 3"/>
          <p:cNvSpPr txBox="1"/>
          <p:nvPr>
            <p:ph type="body" idx="1"/>
          </p:nvPr>
        </p:nvSpPr>
        <p:spPr>
          <a:xfrm>
            <a:off x="65312" y="1600200"/>
            <a:ext cx="8991601" cy="5105400"/>
          </a:xfrm>
          <a:prstGeom prst="rect">
            <a:avLst/>
          </a:prstGeom>
        </p:spPr>
        <p:txBody>
          <a:bodyPr/>
          <a:lstStyle/>
          <a:p>
            <a:pPr/>
            <a:r>
              <a:t>Each AS identified by an ASN number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16-bit values (latest protocol supports 32-bit ones)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64512 – 65535 are reserved</a:t>
            </a:r>
          </a:p>
          <a:p>
            <a:pPr/>
            <a:r>
              <a:t>Currently, there are &gt; 20000 ASNs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AT&amp;T: 5074, 6341, 7018, …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Sprint: 1239, 1240, 6211, 6242, …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Northeastern: 156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North America ASs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2" invalidUrl="" action="" tgtFrame="" tooltip="" history="1" highlightClick="0" endSnd="0"/>
              </a:rPr>
              <a:t>ftp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2" invalidUrl="" action="" tgtFrame="" tooltip="" history="1" highlightClick="0" endSnd="0"/>
              </a:rPr>
              <a:t>://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2" invalidUrl="" action="" tgtFrame="" tooltip="" history="1" highlightClick="0" endSnd="0"/>
              </a:rPr>
              <a:t>ftp.arin.net/info/asn.txt</a:t>
            </a:r>
          </a:p>
        </p:txBody>
      </p:sp>
      <p:sp>
        <p:nvSpPr>
          <p:cNvPr id="269" name="Slide Number Placeholder 2"/>
          <p:cNvSpPr txBox="1"/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Inter-Domain Routing</a:t>
            </a:r>
          </a:p>
        </p:txBody>
      </p:sp>
      <p:sp>
        <p:nvSpPr>
          <p:cNvPr id="272" name="Slide Number Placeholder 2"/>
          <p:cNvSpPr txBox="1"/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73" name="Content Placeholder 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Global connectivity is at stake!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Thus, all ASs must use the same protocol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Contrast with intra-domain routing</a:t>
            </a:r>
          </a:p>
          <a:p>
            <a:pPr/>
            <a:r>
              <a:t>What are the requirements?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Scalability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Flexibility in choosing routes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Cost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Routing around failures</a:t>
            </a:r>
          </a:p>
          <a:p>
            <a:pPr/>
            <a:r>
              <a:t>Question: link state or distance vector?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Trick question: BGP is a </a:t>
            </a:r>
            <a:r>
              <a:rPr>
                <a:solidFill>
                  <a:schemeClr val="accent1"/>
                </a:solidFill>
              </a:rPr>
              <a:t>path vector </a:t>
            </a:r>
            <a:r>
              <a:t>protocol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BGP</a:t>
            </a:r>
          </a:p>
        </p:txBody>
      </p:sp>
      <p:sp>
        <p:nvSpPr>
          <p:cNvPr id="276" name="Slide Number Placeholder 2"/>
          <p:cNvSpPr txBox="1"/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77" name="Content Placeholder 3"/>
          <p:cNvSpPr txBox="1"/>
          <p:nvPr>
            <p:ph type="body" idx="1"/>
          </p:nvPr>
        </p:nvSpPr>
        <p:spPr>
          <a:xfrm>
            <a:off x="152400" y="1565474"/>
            <a:ext cx="8839200" cy="5257801"/>
          </a:xfrm>
          <a:prstGeom prst="rect">
            <a:avLst/>
          </a:prstGeom>
        </p:spPr>
        <p:txBody>
          <a:bodyPr/>
          <a:lstStyle/>
          <a:p>
            <a:pPr/>
            <a:r>
              <a:t>Border Gateway Protocol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De facto inter-domain protocol of the Internet 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>
                <a:solidFill>
                  <a:schemeClr val="accent1"/>
                </a:solidFill>
              </a:defRPr>
            </a:pPr>
            <a:r>
              <a:t>Policy based </a:t>
            </a:r>
            <a:r>
              <a:rPr>
                <a:solidFill>
                  <a:srgbClr val="000000"/>
                </a:solidFill>
              </a:rPr>
              <a:t>routing protocol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Uses a Bellman-Ford path vector protocol</a:t>
            </a:r>
          </a:p>
          <a:p>
            <a:pPr/>
            <a:r>
              <a:t>Relatively simple protocol, but…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Complex, manual configuration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Entire world sees advertisements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Errors can screw up traffic </a:t>
            </a:r>
            <a:r>
              <a:rPr>
                <a:solidFill>
                  <a:schemeClr val="accent1"/>
                </a:solidFill>
              </a:rPr>
              <a:t>globally</a:t>
            </a:r>
          </a:p>
          <a:p>
            <a:pPr lvl="1" marL="640080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Policies driven by </a:t>
            </a:r>
            <a:r>
              <a:rPr>
                <a:solidFill>
                  <a:schemeClr val="accent1"/>
                </a:solidFill>
              </a:rPr>
              <a:t>economics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How much $$$ does it cost to route along a given path?</a:t>
            </a:r>
          </a:p>
          <a:p>
            <a:pPr lvl="2" marL="914400" indent="-228600">
              <a:spcBef>
                <a:spcPts val="500"/>
              </a:spcBef>
              <a:defRPr sz="2300"/>
            </a:pPr>
            <a:r>
              <a:t>Not by performance (e.g. shortest paths)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BGP Relationships</a:t>
            </a:r>
          </a:p>
        </p:txBody>
      </p:sp>
      <p:sp>
        <p:nvSpPr>
          <p:cNvPr id="280" name="Slide Number Placeholder 2"/>
          <p:cNvSpPr txBox="1"/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83" name="Cloud 3"/>
          <p:cNvGrpSpPr/>
          <p:nvPr/>
        </p:nvGrpSpPr>
        <p:grpSpPr>
          <a:xfrm>
            <a:off x="3542684" y="5615754"/>
            <a:ext cx="1781740" cy="1204872"/>
            <a:chOff x="0" y="0"/>
            <a:chExt cx="1781739" cy="1204871"/>
          </a:xfrm>
        </p:grpSpPr>
        <p:sp>
          <p:nvSpPr>
            <p:cNvPr id="281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2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4" name="TextBox 4"/>
          <p:cNvSpPr txBox="1"/>
          <p:nvPr/>
        </p:nvSpPr>
        <p:spPr>
          <a:xfrm>
            <a:off x="3826163" y="5982305"/>
            <a:ext cx="1215440" cy="434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Customer</a:t>
            </a:r>
          </a:p>
        </p:txBody>
      </p:sp>
      <p:grpSp>
        <p:nvGrpSpPr>
          <p:cNvPr id="287" name="Cloud 5"/>
          <p:cNvGrpSpPr/>
          <p:nvPr/>
        </p:nvGrpSpPr>
        <p:grpSpPr>
          <a:xfrm>
            <a:off x="7132764" y="5615752"/>
            <a:ext cx="1781741" cy="1204872"/>
            <a:chOff x="0" y="0"/>
            <a:chExt cx="1781739" cy="1204871"/>
          </a:xfrm>
        </p:grpSpPr>
        <p:sp>
          <p:nvSpPr>
            <p:cNvPr id="285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6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90" name="Cloud 6"/>
          <p:cNvGrpSpPr/>
          <p:nvPr/>
        </p:nvGrpSpPr>
        <p:grpSpPr>
          <a:xfrm>
            <a:off x="236186" y="5615752"/>
            <a:ext cx="1781741" cy="1204872"/>
            <a:chOff x="0" y="0"/>
            <a:chExt cx="1781739" cy="1204871"/>
          </a:xfrm>
        </p:grpSpPr>
        <p:sp>
          <p:nvSpPr>
            <p:cNvPr id="288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9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93" name="Cloud 7"/>
          <p:cNvGrpSpPr/>
          <p:nvPr/>
        </p:nvGrpSpPr>
        <p:grpSpPr>
          <a:xfrm>
            <a:off x="73147" y="3488573"/>
            <a:ext cx="2107698" cy="1425296"/>
            <a:chOff x="0" y="0"/>
            <a:chExt cx="2107697" cy="1425294"/>
          </a:xfrm>
        </p:grpSpPr>
        <p:sp>
          <p:nvSpPr>
            <p:cNvPr id="291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2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96" name="Cloud 8"/>
          <p:cNvGrpSpPr/>
          <p:nvPr/>
        </p:nvGrpSpPr>
        <p:grpSpPr>
          <a:xfrm>
            <a:off x="3379645" y="3488573"/>
            <a:ext cx="2107698" cy="1425296"/>
            <a:chOff x="0" y="0"/>
            <a:chExt cx="2107697" cy="1425294"/>
          </a:xfrm>
        </p:grpSpPr>
        <p:sp>
          <p:nvSpPr>
            <p:cNvPr id="294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5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99" name="Cloud 9"/>
          <p:cNvGrpSpPr/>
          <p:nvPr/>
        </p:nvGrpSpPr>
        <p:grpSpPr>
          <a:xfrm>
            <a:off x="6969725" y="3488573"/>
            <a:ext cx="2107699" cy="1425296"/>
            <a:chOff x="0" y="0"/>
            <a:chExt cx="2107697" cy="1425294"/>
          </a:xfrm>
        </p:grpSpPr>
        <p:sp>
          <p:nvSpPr>
            <p:cNvPr id="297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8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02" name="Cloud 10"/>
          <p:cNvGrpSpPr/>
          <p:nvPr/>
        </p:nvGrpSpPr>
        <p:grpSpPr>
          <a:xfrm>
            <a:off x="2175636" y="1545093"/>
            <a:ext cx="4961006" cy="1157786"/>
            <a:chOff x="0" y="0"/>
            <a:chExt cx="4961005" cy="1157784"/>
          </a:xfrm>
        </p:grpSpPr>
        <p:sp>
          <p:nvSpPr>
            <p:cNvPr id="300" name="Shape"/>
            <p:cNvSpPr/>
            <p:nvPr/>
          </p:nvSpPr>
          <p:spPr>
            <a:xfrm>
              <a:off x="0" y="0"/>
              <a:ext cx="4961006" cy="1157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1" name="Shape"/>
            <p:cNvSpPr/>
            <p:nvPr/>
          </p:nvSpPr>
          <p:spPr>
            <a:xfrm>
              <a:off x="251909" y="58872"/>
              <a:ext cx="4545938" cy="982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32" name="Straight Connector 11"/>
          <p:cNvSpPr/>
          <p:nvPr/>
        </p:nvSpPr>
        <p:spPr>
          <a:xfrm>
            <a:off x="8023595" y="4922430"/>
            <a:ext cx="24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33" name="Straight Connector 15"/>
          <p:cNvSpPr/>
          <p:nvPr/>
        </p:nvSpPr>
        <p:spPr>
          <a:xfrm>
            <a:off x="1127017" y="4922430"/>
            <a:ext cx="23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34" name="Straight Connector 16"/>
          <p:cNvSpPr/>
          <p:nvPr/>
        </p:nvSpPr>
        <p:spPr>
          <a:xfrm>
            <a:off x="4433515" y="4922430"/>
            <a:ext cx="23" cy="747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06" name="Straight Connector 23"/>
          <p:cNvSpPr/>
          <p:nvPr/>
        </p:nvSpPr>
        <p:spPr>
          <a:xfrm flipH="1">
            <a:off x="1921397" y="2560763"/>
            <a:ext cx="1083234" cy="100455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07" name="Straight Connector 24"/>
          <p:cNvSpPr/>
          <p:nvPr/>
        </p:nvSpPr>
        <p:spPr>
          <a:xfrm>
            <a:off x="6068900" y="2561822"/>
            <a:ext cx="1153704" cy="115589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08" name="Bent Arrow 33"/>
          <p:cNvSpPr/>
          <p:nvPr/>
        </p:nvSpPr>
        <p:spPr>
          <a:xfrm>
            <a:off x="4738080" y="3402957"/>
            <a:ext cx="1141862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6222"/>
                </a:lnTo>
                <a:cubicBezTo>
                  <a:pt x="0" y="3750"/>
                  <a:pt x="4231" y="1746"/>
                  <a:pt x="9450" y="1746"/>
                </a:cubicBezTo>
                <a:lnTo>
                  <a:pt x="16200" y="1746"/>
                </a:lnTo>
                <a:lnTo>
                  <a:pt x="16200" y="0"/>
                </a:lnTo>
                <a:lnTo>
                  <a:pt x="21600" y="2558"/>
                </a:lnTo>
                <a:lnTo>
                  <a:pt x="16200" y="5116"/>
                </a:lnTo>
                <a:lnTo>
                  <a:pt x="16200" y="3370"/>
                </a:lnTo>
                <a:lnTo>
                  <a:pt x="9450" y="3370"/>
                </a:lnTo>
                <a:cubicBezTo>
                  <a:pt x="6125" y="3370"/>
                  <a:pt x="3429" y="4647"/>
                  <a:pt x="3429" y="6222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09" name="Bent Arrow 34"/>
          <p:cNvSpPr/>
          <p:nvPr/>
        </p:nvSpPr>
        <p:spPr>
          <a:xfrm flipH="1">
            <a:off x="2932749" y="3402957"/>
            <a:ext cx="1222888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6663"/>
                </a:lnTo>
                <a:cubicBezTo>
                  <a:pt x="0" y="4016"/>
                  <a:pt x="4231" y="1869"/>
                  <a:pt x="9450" y="1869"/>
                </a:cubicBezTo>
                <a:lnTo>
                  <a:pt x="16200" y="1869"/>
                </a:lnTo>
                <a:lnTo>
                  <a:pt x="16200" y="0"/>
                </a:lnTo>
                <a:lnTo>
                  <a:pt x="21600" y="2739"/>
                </a:lnTo>
                <a:lnTo>
                  <a:pt x="16200" y="5479"/>
                </a:lnTo>
                <a:lnTo>
                  <a:pt x="16200" y="3609"/>
                </a:lnTo>
                <a:lnTo>
                  <a:pt x="9450" y="3609"/>
                </a:lnTo>
                <a:cubicBezTo>
                  <a:pt x="6125" y="3609"/>
                  <a:pt x="3429" y="4976"/>
                  <a:pt x="3429" y="6663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0" name="TextBox 29"/>
          <p:cNvSpPr txBox="1"/>
          <p:nvPr/>
        </p:nvSpPr>
        <p:spPr>
          <a:xfrm>
            <a:off x="3870516" y="3964411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Provider</a:t>
            </a:r>
          </a:p>
        </p:txBody>
      </p:sp>
      <p:grpSp>
        <p:nvGrpSpPr>
          <p:cNvPr id="313" name="Group 30"/>
          <p:cNvGrpSpPr/>
          <p:nvPr/>
        </p:nvGrpSpPr>
        <p:grpSpPr>
          <a:xfrm>
            <a:off x="4638785" y="4771938"/>
            <a:ext cx="3286065" cy="1041744"/>
            <a:chOff x="0" y="0"/>
            <a:chExt cx="3286064" cy="1041743"/>
          </a:xfrm>
        </p:grpSpPr>
        <p:sp>
          <p:nvSpPr>
            <p:cNvPr id="311" name="Rectangular Callout 31"/>
            <p:cNvSpPr/>
            <p:nvPr/>
          </p:nvSpPr>
          <p:spPr>
            <a:xfrm flipH="1">
              <a:off x="-1" y="0"/>
              <a:ext cx="3286066" cy="1041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6992" y="0"/>
                  </a:lnTo>
                  <a:lnTo>
                    <a:pt x="16992" y="3600"/>
                  </a:lnTo>
                  <a:lnTo>
                    <a:pt x="21600" y="8043"/>
                  </a:lnTo>
                  <a:lnTo>
                    <a:pt x="16992" y="9000"/>
                  </a:lnTo>
                  <a:lnTo>
                    <a:pt x="16992" y="21600"/>
                  </a:lnTo>
                  <a:lnTo>
                    <a:pt x="0" y="21600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2" name="TextBox 32"/>
            <p:cNvSpPr txBox="1"/>
            <p:nvPr/>
          </p:nvSpPr>
          <p:spPr>
            <a:xfrm>
              <a:off x="700951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Customer pays provider</a:t>
              </a:r>
            </a:p>
          </p:txBody>
        </p:sp>
      </p:grpSp>
      <p:sp>
        <p:nvSpPr>
          <p:cNvPr id="335" name="Straight Connector 35"/>
          <p:cNvSpPr/>
          <p:nvPr/>
        </p:nvSpPr>
        <p:spPr>
          <a:xfrm>
            <a:off x="2189274" y="4201220"/>
            <a:ext cx="118562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36" name="Straight Connector 38"/>
          <p:cNvSpPr/>
          <p:nvPr/>
        </p:nvSpPr>
        <p:spPr>
          <a:xfrm>
            <a:off x="5495772" y="4201220"/>
            <a:ext cx="1469210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16" name="TextBox 41"/>
          <p:cNvSpPr txBox="1"/>
          <p:nvPr/>
        </p:nvSpPr>
        <p:spPr>
          <a:xfrm>
            <a:off x="678986" y="4017188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Peer 1</a:t>
            </a:r>
          </a:p>
        </p:txBody>
      </p:sp>
      <p:sp>
        <p:nvSpPr>
          <p:cNvPr id="317" name="TextBox 42"/>
          <p:cNvSpPr txBox="1"/>
          <p:nvPr/>
        </p:nvSpPr>
        <p:spPr>
          <a:xfrm>
            <a:off x="3985485" y="3964411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Peer 2</a:t>
            </a:r>
          </a:p>
        </p:txBody>
      </p:sp>
      <p:sp>
        <p:nvSpPr>
          <p:cNvPr id="318" name="TextBox 43"/>
          <p:cNvSpPr txBox="1"/>
          <p:nvPr/>
        </p:nvSpPr>
        <p:spPr>
          <a:xfrm>
            <a:off x="7575563" y="3964411"/>
            <a:ext cx="89680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Peer 3</a:t>
            </a:r>
          </a:p>
        </p:txBody>
      </p:sp>
      <p:grpSp>
        <p:nvGrpSpPr>
          <p:cNvPr id="321" name="Group 44"/>
          <p:cNvGrpSpPr/>
          <p:nvPr/>
        </p:nvGrpSpPr>
        <p:grpSpPr>
          <a:xfrm>
            <a:off x="5193867" y="2361214"/>
            <a:ext cx="2585113" cy="1672686"/>
            <a:chOff x="0" y="0"/>
            <a:chExt cx="2585112" cy="1672685"/>
          </a:xfrm>
        </p:grpSpPr>
        <p:sp>
          <p:nvSpPr>
            <p:cNvPr id="319" name="Rectangular Callout 45"/>
            <p:cNvSpPr/>
            <p:nvPr/>
          </p:nvSpPr>
          <p:spPr>
            <a:xfrm flipH="1">
              <a:off x="0" y="0"/>
              <a:ext cx="2585113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0" name="TextBox 46"/>
            <p:cNvSpPr txBox="1"/>
            <p:nvPr/>
          </p:nvSpPr>
          <p:spPr>
            <a:xfrm>
              <a:off x="0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Peers do </a:t>
              </a:r>
              <a:r>
                <a:rPr b="1"/>
                <a:t>not</a:t>
              </a:r>
              <a:r>
                <a:t> pay each other</a:t>
              </a:r>
            </a:p>
          </p:txBody>
        </p:sp>
      </p:grpSp>
      <p:sp>
        <p:nvSpPr>
          <p:cNvPr id="322" name="U-Turn Arrow 47"/>
          <p:cNvSpPr/>
          <p:nvPr/>
        </p:nvSpPr>
        <p:spPr>
          <a:xfrm>
            <a:off x="1412113" y="4426075"/>
            <a:ext cx="2893672" cy="1708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343" y="0"/>
                  <a:pt x="2999" y="0"/>
                </a:cubicBezTo>
                <a:lnTo>
                  <a:pt x="17580" y="0"/>
                </a:lnTo>
                <a:cubicBezTo>
                  <a:pt x="19236" y="0"/>
                  <a:pt x="20579" y="2274"/>
                  <a:pt x="20579" y="5080"/>
                </a:cubicBezTo>
                <a:lnTo>
                  <a:pt x="20579" y="18142"/>
                </a:lnTo>
                <a:lnTo>
                  <a:pt x="21600" y="18142"/>
                </a:lnTo>
                <a:lnTo>
                  <a:pt x="19845" y="21600"/>
                </a:lnTo>
                <a:lnTo>
                  <a:pt x="18090" y="18142"/>
                </a:lnTo>
                <a:lnTo>
                  <a:pt x="19111" y="18142"/>
                </a:lnTo>
                <a:lnTo>
                  <a:pt x="19111" y="5080"/>
                </a:lnTo>
                <a:cubicBezTo>
                  <a:pt x="19111" y="3648"/>
                  <a:pt x="18426" y="2487"/>
                  <a:pt x="17580" y="2487"/>
                </a:cubicBezTo>
                <a:lnTo>
                  <a:pt x="2999" y="2487"/>
                </a:lnTo>
                <a:cubicBezTo>
                  <a:pt x="2154" y="2487"/>
                  <a:pt x="1468" y="3648"/>
                  <a:pt x="1468" y="5080"/>
                </a:cubicBezTo>
                <a:lnTo>
                  <a:pt x="1468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23" name="U-Turn Arrow 48"/>
          <p:cNvSpPr/>
          <p:nvPr/>
        </p:nvSpPr>
        <p:spPr>
          <a:xfrm>
            <a:off x="1006995" y="4017188"/>
            <a:ext cx="6894705" cy="2120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700" y="0"/>
                  <a:pt x="1563" y="0"/>
                </a:cubicBezTo>
                <a:lnTo>
                  <a:pt x="19560" y="0"/>
                </a:lnTo>
                <a:cubicBezTo>
                  <a:pt x="20423" y="0"/>
                  <a:pt x="21123" y="2274"/>
                  <a:pt x="21123" y="5080"/>
                </a:cubicBezTo>
                <a:lnTo>
                  <a:pt x="21123" y="18732"/>
                </a:lnTo>
                <a:lnTo>
                  <a:pt x="21600" y="18732"/>
                </a:lnTo>
                <a:lnTo>
                  <a:pt x="20795" y="21600"/>
                </a:lnTo>
                <a:lnTo>
                  <a:pt x="19989" y="18732"/>
                </a:lnTo>
                <a:lnTo>
                  <a:pt x="20466" y="18732"/>
                </a:lnTo>
                <a:lnTo>
                  <a:pt x="20466" y="5080"/>
                </a:lnTo>
                <a:cubicBezTo>
                  <a:pt x="20466" y="3452"/>
                  <a:pt x="20061" y="2133"/>
                  <a:pt x="19560" y="2133"/>
                </a:cubicBezTo>
                <a:lnTo>
                  <a:pt x="1563" y="2133"/>
                </a:lnTo>
                <a:cubicBezTo>
                  <a:pt x="1062" y="2133"/>
                  <a:pt x="656" y="3452"/>
                  <a:pt x="656" y="5080"/>
                </a:cubicBezTo>
                <a:lnTo>
                  <a:pt x="656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24" name="Multiply 49"/>
          <p:cNvSpPr/>
          <p:nvPr/>
        </p:nvSpPr>
        <p:spPr>
          <a:xfrm>
            <a:off x="3308141" y="3735654"/>
            <a:ext cx="745547" cy="745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27" name="Group 50"/>
          <p:cNvGrpSpPr/>
          <p:nvPr/>
        </p:nvGrpSpPr>
        <p:grpSpPr>
          <a:xfrm>
            <a:off x="2820842" y="2176028"/>
            <a:ext cx="4050713" cy="1672687"/>
            <a:chOff x="0" y="0"/>
            <a:chExt cx="4050711" cy="1672685"/>
          </a:xfrm>
        </p:grpSpPr>
        <p:sp>
          <p:nvSpPr>
            <p:cNvPr id="325" name="Rectangular Callout 51"/>
            <p:cNvSpPr/>
            <p:nvPr/>
          </p:nvSpPr>
          <p:spPr>
            <a:xfrm flipH="1">
              <a:off x="1" y="0"/>
              <a:ext cx="4050711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6" name="TextBox 52"/>
            <p:cNvSpPr txBox="1"/>
            <p:nvPr/>
          </p:nvSpPr>
          <p:spPr>
            <a:xfrm>
              <a:off x="0" y="34725"/>
              <a:ext cx="4050711" cy="886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 2 has no incentive to route 1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3 </a:t>
              </a:r>
            </a:p>
          </p:txBody>
        </p:sp>
      </p:grpSp>
      <p:sp>
        <p:nvSpPr>
          <p:cNvPr id="328" name="TextBox 53"/>
          <p:cNvSpPr txBox="1"/>
          <p:nvPr/>
        </p:nvSpPr>
        <p:spPr>
          <a:xfrm>
            <a:off x="7416243" y="3958619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Customer</a:t>
            </a:r>
          </a:p>
        </p:txBody>
      </p:sp>
      <p:sp>
        <p:nvSpPr>
          <p:cNvPr id="329" name="TextBox 58"/>
          <p:cNvSpPr txBox="1"/>
          <p:nvPr/>
        </p:nvSpPr>
        <p:spPr>
          <a:xfrm>
            <a:off x="519665" y="3964411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Customer</a:t>
            </a:r>
          </a:p>
        </p:txBody>
      </p:sp>
      <p:sp>
        <p:nvSpPr>
          <p:cNvPr id="330" name="TextBox 59"/>
          <p:cNvSpPr txBox="1"/>
          <p:nvPr/>
        </p:nvSpPr>
        <p:spPr>
          <a:xfrm>
            <a:off x="4093996" y="1887975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Provider</a:t>
            </a:r>
          </a:p>
        </p:txBody>
      </p:sp>
      <p:sp>
        <p:nvSpPr>
          <p:cNvPr id="331" name="U-Turn Arrow 60"/>
          <p:cNvSpPr/>
          <p:nvPr/>
        </p:nvSpPr>
        <p:spPr>
          <a:xfrm>
            <a:off x="1006996" y="2349639"/>
            <a:ext cx="6917855" cy="3940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296" y="0"/>
                  <a:pt x="2894" y="0"/>
                </a:cubicBezTo>
                <a:lnTo>
                  <a:pt x="18147" y="0"/>
                </a:lnTo>
                <a:cubicBezTo>
                  <a:pt x="19746" y="0"/>
                  <a:pt x="21041" y="2274"/>
                  <a:pt x="21041" y="5080"/>
                </a:cubicBezTo>
                <a:lnTo>
                  <a:pt x="21041" y="19810"/>
                </a:lnTo>
                <a:lnTo>
                  <a:pt x="21600" y="19810"/>
                </a:lnTo>
                <a:lnTo>
                  <a:pt x="20687" y="21600"/>
                </a:lnTo>
                <a:lnTo>
                  <a:pt x="19773" y="19810"/>
                </a:lnTo>
                <a:lnTo>
                  <a:pt x="20332" y="19810"/>
                </a:lnTo>
                <a:lnTo>
                  <a:pt x="20332" y="5080"/>
                </a:lnTo>
                <a:cubicBezTo>
                  <a:pt x="20332" y="2962"/>
                  <a:pt x="19354" y="1245"/>
                  <a:pt x="18147" y="1245"/>
                </a:cubicBezTo>
                <a:lnTo>
                  <a:pt x="2894" y="1245"/>
                </a:lnTo>
                <a:cubicBezTo>
                  <a:pt x="1687" y="1245"/>
                  <a:pt x="709" y="2962"/>
                  <a:pt x="709" y="5080"/>
                </a:cubicBezTo>
                <a:lnTo>
                  <a:pt x="709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4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5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Class="entr" nodeType="afterEffect" presetSubtype="4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xit" nodeType="click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33" dur="500" fill="hold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Class="exit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37" dur="500" fill="hold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Class="exit" nodeType="afterEffect" presetSubtype="4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down)" transition="out">
                                      <p:cBhvr>
                                        <p:cTn id="41" dur="500" fill="hold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Class="exit" nodeType="afterEffect" presetSubtype="4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down)" transition="out">
                                      <p:cBhvr>
                                        <p:cTn id="45" dur="500" fill="hold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Class="exit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Class="entr" nodeType="clickEffect" presetSubtype="8" presetID="2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86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Class="entr" nodeType="afterEffect" presetSubtype="8" presetID="2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90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Class="entr" nodeType="afterEffect" presetSubtype="8" presetID="2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94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500"/>
                            </p:stCondLst>
                            <p:childTnLst>
                              <p:par>
                                <p:cTn id="96" presetClass="entr" nodeType="afterEffect" presetSubtype="8" presetID="2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98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Class="entr" nodeType="afterEffect" presetSubtype="8" presetID="2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1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2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500"/>
                            </p:stCondLst>
                            <p:childTnLst>
                              <p:par>
                                <p:cTn id="104" presetClass="entr" nodeType="afterEffect" presetSubtype="4" presetID="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Class="exit" nodeType="clickEffect" presetSubtype="4" presetID="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Class="entr" nodeType="afterEffect" presetSubtype="8" presetID="2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Class="entr" nodeType="clickEffect" presetSubtype="8" presetID="2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Class="entr" nodeType="clickEffect" presetSubtype="0" presetID="15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Class="entr" nodeType="afterEffect" presetSubtype="4" presetID="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3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Class="exit" nodeType="clickEffect" presetSubtype="4" presetID="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Class="exit" nodeType="afterEffect" presetSubtype="8" presetID="2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44" dur="500" fill="hold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Class="exit" nodeType="afterEffect" presetSubtype="8" presetID="2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48" dur="500" fill="hold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Class="exit" nodeType="afterEffect" presetSubtype="8" presetID="2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52" dur="500" fill="hold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Class="exit" nodeType="afterEffect" presetSubtype="4" presetID="2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down)" transition="out">
                                      <p:cBhvr>
                                        <p:cTn id="156" dur="500" fill="hold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Class="exit" nodeType="afterEffect" presetSubtype="4" presetID="22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down)" transition="out">
                                      <p:cBhvr>
                                        <p:cTn id="160" dur="500" fill="hold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Class="entr" nodeType="afterEffect" presetSubtype="4" presetID="2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3500"/>
                            </p:stCondLst>
                            <p:childTnLst>
                              <p:par>
                                <p:cTn id="168" presetClass="entr" nodeType="afterEffect" presetSubtype="1" presetID="22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70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4000"/>
                            </p:stCondLst>
                            <p:childTnLst>
                              <p:par>
                                <p:cTn id="172" presetClass="entr" nodeType="afterEffect" presetSubtype="1" presetID="22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3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74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500"/>
                            </p:stCondLst>
                            <p:childTnLst>
                              <p:par>
                                <p:cTn id="176" presetClass="entr" nodeType="afterEffect" presetSubtype="8" presetID="22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8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0"/>
                            </p:stCondLst>
                            <p:childTnLst>
                              <p:par>
                                <p:cTn id="180" presetClass="entr" nodeType="afterEffect" presetSubtype="8" presetID="22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2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500"/>
                            </p:stCondLst>
                            <p:childTnLst>
                              <p:par>
                                <p:cTn id="184" presetClass="entr" nodeType="afterEffect" presetSubtype="8" presetID="22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5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6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Class="entr" nodeType="clickEffect" presetSubtype="8" presetID="22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1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0" grpId="7"/>
      <p:bldP build="whole" bldLvl="1" animBg="1" rev="0" advAuto="0" spid="318" grpId="20"/>
      <p:bldP build="whole" bldLvl="1" animBg="1" rev="0" advAuto="0" spid="313" grpId="4"/>
      <p:bldP build="whole" bldLvl="1" animBg="1" rev="0" advAuto="0" spid="284" grpId="8"/>
      <p:bldP build="whole" bldLvl="1" animBg="1" rev="0" advAuto="0" spid="324" grpId="34"/>
      <p:bldP build="whole" bldLvl="1" animBg="1" rev="0" advAuto="0" spid="302" grpId="35"/>
      <p:bldP build="whole" bldLvl="1" animBg="1" rev="0" advAuto="0" spid="317" grpId="19"/>
      <p:bldP build="whole" bldLvl="1" animBg="1" rev="0" advAuto="0" spid="331" grpId="41"/>
      <p:bldP build="whole" bldLvl="1" animBg="1" rev="0" advAuto="0" spid="328" grpId="38"/>
      <p:bldP build="whole" bldLvl="1" animBg="1" rev="0" advAuto="0" spid="313" grpId="11"/>
      <p:bldP build="whole" bldLvl="1" animBg="1" rev="0" advAuto="0" spid="322" grpId="25"/>
      <p:bldP build="whole" bldLvl="1" animBg="1" rev="0" advAuto="0" spid="293" grpId="16"/>
      <p:bldP build="whole" bldLvl="1" animBg="1" rev="0" advAuto="0" spid="318" grpId="32"/>
      <p:bldP build="whole" bldLvl="1" animBg="1" rev="0" advAuto="0" spid="299" grpId="13"/>
      <p:bldP build="whole" bldLvl="1" animBg="1" rev="0" advAuto="0" spid="332" grpId="14"/>
      <p:bldP build="whole" bldLvl="1" animBg="1" rev="0" advAuto="0" spid="290" grpId="15"/>
      <p:bldP build="whole" bldLvl="1" animBg="1" rev="0" advAuto="0" spid="317" grpId="31"/>
      <p:bldP build="whole" bldLvl="1" animBg="1" rev="0" advAuto="0" spid="327" grpId="28"/>
      <p:bldP build="whole" bldLvl="1" animBg="1" rev="0" advAuto="0" spid="327" grpId="29"/>
      <p:bldP build="whole" bldLvl="1" animBg="1" rev="0" advAuto="0" spid="306" grpId="36"/>
      <p:bldP build="whole" bldLvl="1" animBg="1" rev="0" advAuto="0" spid="333" grpId="17"/>
      <p:bldP build="whole" bldLvl="1" animBg="1" rev="0" advAuto="0" spid="330" grpId="40"/>
      <p:bldP build="whole" bldLvl="1" animBg="1" rev="0" advAuto="0" spid="308" grpId="5"/>
      <p:bldP build="whole" bldLvl="1" animBg="1" rev="0" advAuto="0" spid="308" grpId="9"/>
      <p:bldP build="whole" bldLvl="1" animBg="1" rev="0" advAuto="0" spid="321" grpId="23"/>
      <p:bldP build="whole" bldLvl="1" animBg="1" rev="0" advAuto="0" spid="321" grpId="24"/>
      <p:bldP build="whole" bldLvl="1" animBg="1" rev="0" advAuto="0" spid="287" grpId="12"/>
      <p:bldP build="whole" bldLvl="1" animBg="1" rev="0" advAuto="0" spid="316" grpId="18"/>
      <p:bldP build="whole" bldLvl="1" animBg="1" rev="0" advAuto="0" spid="323" grpId="26"/>
      <p:bldP build="whole" bldLvl="1" animBg="1" rev="0" advAuto="0" spid="307" grpId="37"/>
      <p:bldP build="whole" bldLvl="1" animBg="1" rev="0" advAuto="0" spid="329" grpId="39"/>
      <p:bldP build="whole" bldLvl="1" animBg="1" rev="0" advAuto="0" spid="334" grpId="1"/>
      <p:bldP build="whole" bldLvl="1" animBg="1" rev="0" advAuto="0" spid="309" grpId="6"/>
      <p:bldP build="whole" bldLvl="1" animBg="1" rev="0" advAuto="0" spid="323" grpId="33"/>
      <p:bldP build="whole" bldLvl="1" animBg="1" rev="0" advAuto="0" spid="309" grpId="10"/>
      <p:bldP build="whole" bldLvl="1" animBg="1" rev="0" advAuto="0" spid="336" grpId="22"/>
      <p:bldP build="whole" bldLvl="1" animBg="1" rev="0" advAuto="0" spid="316" grpId="30"/>
      <p:bldP build="whole" bldLvl="1" animBg="1" rev="0" advAuto="0" spid="310" grpId="2"/>
      <p:bldP build="whole" bldLvl="1" animBg="1" rev="0" advAuto="0" spid="324" grpId="27"/>
      <p:bldP build="whole" bldLvl="1" animBg="1" rev="0" advAuto="0" spid="335" grpId="21"/>
      <p:bldP build="whole" bldLvl="1" animBg="1" rev="0" advAuto="0" spid="284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Tier-1 ISP Peering</a:t>
            </a:r>
          </a:p>
        </p:txBody>
      </p:sp>
      <p:sp>
        <p:nvSpPr>
          <p:cNvPr id="339" name="Slide Number Placeholder 2"/>
          <p:cNvSpPr txBox="1"/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343" name="Cloud 4"/>
          <p:cNvGrpSpPr/>
          <p:nvPr/>
        </p:nvGrpSpPr>
        <p:grpSpPr>
          <a:xfrm>
            <a:off x="677110" y="3253463"/>
            <a:ext cx="1476662" cy="998568"/>
            <a:chOff x="0" y="0"/>
            <a:chExt cx="1476660" cy="998566"/>
          </a:xfrm>
        </p:grpSpPr>
        <p:sp>
          <p:nvSpPr>
            <p:cNvPr id="340" name="Shape"/>
            <p:cNvSpPr/>
            <p:nvPr/>
          </p:nvSpPr>
          <p:spPr>
            <a:xfrm>
              <a:off x="0" y="-1"/>
              <a:ext cx="14766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41" name="Shape"/>
            <p:cNvSpPr/>
            <p:nvPr/>
          </p:nvSpPr>
          <p:spPr>
            <a:xfrm>
              <a:off x="74981" y="50776"/>
              <a:ext cx="135311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42" name="AT&amp;T"/>
            <p:cNvSpPr txBox="1"/>
            <p:nvPr/>
          </p:nvSpPr>
          <p:spPr>
            <a:xfrm>
              <a:off x="204500" y="254832"/>
              <a:ext cx="963338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AT&amp;T</a:t>
              </a:r>
            </a:p>
          </p:txBody>
        </p:sp>
      </p:grpSp>
      <p:grpSp>
        <p:nvGrpSpPr>
          <p:cNvPr id="347" name="Cloud 5"/>
          <p:cNvGrpSpPr/>
          <p:nvPr/>
        </p:nvGrpSpPr>
        <p:grpSpPr>
          <a:xfrm>
            <a:off x="4488179" y="1815975"/>
            <a:ext cx="2687737" cy="998568"/>
            <a:chOff x="0" y="0"/>
            <a:chExt cx="2687736" cy="998566"/>
          </a:xfrm>
        </p:grpSpPr>
        <p:sp>
          <p:nvSpPr>
            <p:cNvPr id="344" name="Shape"/>
            <p:cNvSpPr/>
            <p:nvPr/>
          </p:nvSpPr>
          <p:spPr>
            <a:xfrm>
              <a:off x="-1" y="-1"/>
              <a:ext cx="2687738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45" name="Shape"/>
            <p:cNvSpPr/>
            <p:nvPr/>
          </p:nvSpPr>
          <p:spPr>
            <a:xfrm>
              <a:off x="136477" y="50776"/>
              <a:ext cx="246286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46" name="Centurylink"/>
            <p:cNvSpPr txBox="1"/>
            <p:nvPr/>
          </p:nvSpPr>
          <p:spPr>
            <a:xfrm>
              <a:off x="372219" y="254832"/>
              <a:ext cx="175341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Centurylink</a:t>
              </a:r>
            </a:p>
          </p:txBody>
        </p:sp>
      </p:grpSp>
      <p:grpSp>
        <p:nvGrpSpPr>
          <p:cNvPr id="351" name="Cloud 6"/>
          <p:cNvGrpSpPr/>
          <p:nvPr/>
        </p:nvGrpSpPr>
        <p:grpSpPr>
          <a:xfrm>
            <a:off x="2329364" y="5599810"/>
            <a:ext cx="4626161" cy="998568"/>
            <a:chOff x="0" y="0"/>
            <a:chExt cx="4626160" cy="998566"/>
          </a:xfrm>
        </p:grpSpPr>
        <p:sp>
          <p:nvSpPr>
            <p:cNvPr id="348" name="Shape"/>
            <p:cNvSpPr/>
            <p:nvPr/>
          </p:nvSpPr>
          <p:spPr>
            <a:xfrm>
              <a:off x="0" y="-1"/>
              <a:ext cx="46261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49" name="Shape"/>
            <p:cNvSpPr/>
            <p:nvPr/>
          </p:nvSpPr>
          <p:spPr>
            <a:xfrm>
              <a:off x="234906" y="50776"/>
              <a:ext cx="4239108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50" name="XO Communications"/>
            <p:cNvSpPr txBox="1"/>
            <p:nvPr/>
          </p:nvSpPr>
          <p:spPr>
            <a:xfrm>
              <a:off x="640668" y="254832"/>
              <a:ext cx="30179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XO Communications</a:t>
              </a:r>
            </a:p>
          </p:txBody>
        </p:sp>
      </p:grpSp>
      <p:grpSp>
        <p:nvGrpSpPr>
          <p:cNvPr id="355" name="Cloud 7"/>
          <p:cNvGrpSpPr/>
          <p:nvPr/>
        </p:nvGrpSpPr>
        <p:grpSpPr>
          <a:xfrm>
            <a:off x="1406676" y="1815975"/>
            <a:ext cx="2456554" cy="998568"/>
            <a:chOff x="0" y="0"/>
            <a:chExt cx="2456552" cy="998566"/>
          </a:xfrm>
        </p:grpSpPr>
        <p:sp>
          <p:nvSpPr>
            <p:cNvPr id="352" name="Shape"/>
            <p:cNvSpPr/>
            <p:nvPr/>
          </p:nvSpPr>
          <p:spPr>
            <a:xfrm>
              <a:off x="-1" y="-1"/>
              <a:ext cx="2456554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53" name="Shape"/>
            <p:cNvSpPr/>
            <p:nvPr/>
          </p:nvSpPr>
          <p:spPr>
            <a:xfrm>
              <a:off x="124738" y="50776"/>
              <a:ext cx="22510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54" name="Inteliquent"/>
            <p:cNvSpPr txBox="1"/>
            <p:nvPr/>
          </p:nvSpPr>
          <p:spPr>
            <a:xfrm>
              <a:off x="340204" y="254832"/>
              <a:ext cx="16025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Inteliquent</a:t>
              </a:r>
            </a:p>
          </p:txBody>
        </p:sp>
      </p:grpSp>
      <p:grpSp>
        <p:nvGrpSpPr>
          <p:cNvPr id="359" name="Cloud 8"/>
          <p:cNvGrpSpPr/>
          <p:nvPr/>
        </p:nvGrpSpPr>
        <p:grpSpPr>
          <a:xfrm>
            <a:off x="6531897" y="3060995"/>
            <a:ext cx="2199086" cy="998568"/>
            <a:chOff x="0" y="0"/>
            <a:chExt cx="2199085" cy="998566"/>
          </a:xfrm>
        </p:grpSpPr>
        <p:sp>
          <p:nvSpPr>
            <p:cNvPr id="356" name="Shape"/>
            <p:cNvSpPr/>
            <p:nvPr/>
          </p:nvSpPr>
          <p:spPr>
            <a:xfrm>
              <a:off x="0" y="-1"/>
              <a:ext cx="2199086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57" name="Shape"/>
            <p:cNvSpPr/>
            <p:nvPr/>
          </p:nvSpPr>
          <p:spPr>
            <a:xfrm>
              <a:off x="111664" y="50776"/>
              <a:ext cx="2015097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58" name="Verizon Business"/>
            <p:cNvSpPr txBox="1"/>
            <p:nvPr/>
          </p:nvSpPr>
          <p:spPr>
            <a:xfrm>
              <a:off x="304548" y="83382"/>
              <a:ext cx="1434629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Verizon Business</a:t>
              </a:r>
            </a:p>
          </p:txBody>
        </p:sp>
      </p:grpSp>
      <p:grpSp>
        <p:nvGrpSpPr>
          <p:cNvPr id="363" name="Cloud 9"/>
          <p:cNvGrpSpPr/>
          <p:nvPr/>
        </p:nvGrpSpPr>
        <p:grpSpPr>
          <a:xfrm>
            <a:off x="6149926" y="4552689"/>
            <a:ext cx="1593549" cy="998568"/>
            <a:chOff x="0" y="0"/>
            <a:chExt cx="1593547" cy="998566"/>
          </a:xfrm>
        </p:grpSpPr>
        <p:sp>
          <p:nvSpPr>
            <p:cNvPr id="360" name="Shape"/>
            <p:cNvSpPr/>
            <p:nvPr/>
          </p:nvSpPr>
          <p:spPr>
            <a:xfrm>
              <a:off x="-1" y="-1"/>
              <a:ext cx="1593549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61" name="Shape"/>
            <p:cNvSpPr/>
            <p:nvPr/>
          </p:nvSpPr>
          <p:spPr>
            <a:xfrm>
              <a:off x="80916" y="50776"/>
              <a:ext cx="14602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62" name="Sprint"/>
            <p:cNvSpPr txBox="1"/>
            <p:nvPr/>
          </p:nvSpPr>
          <p:spPr>
            <a:xfrm>
              <a:off x="220687" y="254832"/>
              <a:ext cx="10395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Sprint</a:t>
              </a:r>
            </a:p>
          </p:txBody>
        </p:sp>
      </p:grpSp>
      <p:grpSp>
        <p:nvGrpSpPr>
          <p:cNvPr id="367" name="Cloud 10"/>
          <p:cNvGrpSpPr/>
          <p:nvPr/>
        </p:nvGrpSpPr>
        <p:grpSpPr>
          <a:xfrm>
            <a:off x="663427" y="4603180"/>
            <a:ext cx="1919093" cy="998568"/>
            <a:chOff x="0" y="0"/>
            <a:chExt cx="1919092" cy="998566"/>
          </a:xfrm>
        </p:grpSpPr>
        <p:sp>
          <p:nvSpPr>
            <p:cNvPr id="364" name="Shape"/>
            <p:cNvSpPr/>
            <p:nvPr/>
          </p:nvSpPr>
          <p:spPr>
            <a:xfrm>
              <a:off x="0" y="-1"/>
              <a:ext cx="1919093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fill="norm" stroke="1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65" name="Shape"/>
            <p:cNvSpPr/>
            <p:nvPr/>
          </p:nvSpPr>
          <p:spPr>
            <a:xfrm>
              <a:off x="97447" y="50776"/>
              <a:ext cx="1758531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</a:p>
          </p:txBody>
        </p:sp>
        <p:sp>
          <p:nvSpPr>
            <p:cNvPr id="366" name="Level 3"/>
            <p:cNvSpPr txBox="1"/>
            <p:nvPr/>
          </p:nvSpPr>
          <p:spPr>
            <a:xfrm>
              <a:off x="265771" y="254832"/>
              <a:ext cx="125197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pPr/>
              <a:r>
                <a:t>Level 3</a:t>
              </a:r>
            </a:p>
          </p:txBody>
        </p:sp>
      </p:grpSp>
      <p:sp>
        <p:nvSpPr>
          <p:cNvPr id="389" name="Straight Connector 11"/>
          <p:cNvSpPr/>
          <p:nvPr/>
        </p:nvSpPr>
        <p:spPr>
          <a:xfrm>
            <a:off x="3871756" y="2315258"/>
            <a:ext cx="61276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0" name="Straight Connector 15"/>
          <p:cNvSpPr/>
          <p:nvPr/>
        </p:nvSpPr>
        <p:spPr>
          <a:xfrm>
            <a:off x="1845755" y="2750452"/>
            <a:ext cx="419996" cy="495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1" name="Straight Connector 18"/>
          <p:cNvSpPr/>
          <p:nvPr/>
        </p:nvSpPr>
        <p:spPr>
          <a:xfrm>
            <a:off x="1807163" y="2792802"/>
            <a:ext cx="654404" cy="18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2" name="Straight Connector 21"/>
          <p:cNvSpPr/>
          <p:nvPr/>
        </p:nvSpPr>
        <p:spPr>
          <a:xfrm>
            <a:off x="2884639" y="2785881"/>
            <a:ext cx="1503032" cy="2833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3" name="Straight Connector 24"/>
          <p:cNvSpPr/>
          <p:nvPr/>
        </p:nvSpPr>
        <p:spPr>
          <a:xfrm>
            <a:off x="3537804" y="2540230"/>
            <a:ext cx="3183957" cy="793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4" name="Straight Connector 27"/>
          <p:cNvSpPr/>
          <p:nvPr/>
        </p:nvSpPr>
        <p:spPr>
          <a:xfrm>
            <a:off x="3240374" y="2699526"/>
            <a:ext cx="3130222" cy="1986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5" name="Straight Connector 31"/>
          <p:cNvSpPr/>
          <p:nvPr/>
        </p:nvSpPr>
        <p:spPr>
          <a:xfrm>
            <a:off x="1492581" y="4254443"/>
            <a:ext cx="57117" cy="371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6" name="Straight Connector 36"/>
          <p:cNvSpPr/>
          <p:nvPr/>
        </p:nvSpPr>
        <p:spPr>
          <a:xfrm>
            <a:off x="1887548" y="4096014"/>
            <a:ext cx="2131459" cy="1549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7" name="Straight Connector 39"/>
          <p:cNvSpPr/>
          <p:nvPr/>
        </p:nvSpPr>
        <p:spPr>
          <a:xfrm>
            <a:off x="2075992" y="3907902"/>
            <a:ext cx="4168599" cy="97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8" name="Straight Connector 42"/>
          <p:cNvSpPr/>
          <p:nvPr/>
        </p:nvSpPr>
        <p:spPr>
          <a:xfrm>
            <a:off x="2163303" y="3593921"/>
            <a:ext cx="4381588" cy="13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99" name="Straight Connector 45"/>
          <p:cNvSpPr/>
          <p:nvPr/>
        </p:nvSpPr>
        <p:spPr>
          <a:xfrm>
            <a:off x="2128959" y="2642581"/>
            <a:ext cx="2697406" cy="87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0" name="Straight Connector 48"/>
          <p:cNvSpPr/>
          <p:nvPr/>
        </p:nvSpPr>
        <p:spPr>
          <a:xfrm>
            <a:off x="2327953" y="5335155"/>
            <a:ext cx="1044255" cy="344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1" name="Straight Connector 51"/>
          <p:cNvSpPr/>
          <p:nvPr/>
        </p:nvSpPr>
        <p:spPr>
          <a:xfrm>
            <a:off x="2592017" y="5059567"/>
            <a:ext cx="3553963" cy="33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2" name="Straight Connector 54"/>
          <p:cNvSpPr/>
          <p:nvPr/>
        </p:nvSpPr>
        <p:spPr>
          <a:xfrm>
            <a:off x="2546430" y="3822490"/>
            <a:ext cx="4063412" cy="104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3" name="Straight Connector 57"/>
          <p:cNvSpPr/>
          <p:nvPr/>
        </p:nvSpPr>
        <p:spPr>
          <a:xfrm>
            <a:off x="2315769" y="2758468"/>
            <a:ext cx="2846969" cy="1885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383" name="Straight Connector 60"/>
          <p:cNvSpPr/>
          <p:nvPr/>
        </p:nvSpPr>
        <p:spPr>
          <a:xfrm flipH="1">
            <a:off x="4678651" y="5061988"/>
            <a:ext cx="1437271" cy="577385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404" name="Straight Connector 63"/>
          <p:cNvSpPr/>
          <p:nvPr/>
        </p:nvSpPr>
        <p:spPr>
          <a:xfrm>
            <a:off x="5238579" y="4006183"/>
            <a:ext cx="1867890" cy="1586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5" name="Straight Connector 66"/>
          <p:cNvSpPr/>
          <p:nvPr/>
        </p:nvSpPr>
        <p:spPr>
          <a:xfrm>
            <a:off x="4786168" y="2802690"/>
            <a:ext cx="892636" cy="2839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6" name="Straight Connector 69"/>
          <p:cNvSpPr/>
          <p:nvPr/>
        </p:nvSpPr>
        <p:spPr>
          <a:xfrm>
            <a:off x="7176781" y="4013421"/>
            <a:ext cx="246651" cy="537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7" name="Straight Connector 72"/>
          <p:cNvSpPr/>
          <p:nvPr/>
        </p:nvSpPr>
        <p:spPr>
          <a:xfrm>
            <a:off x="6032088" y="2806402"/>
            <a:ext cx="724895" cy="1779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  <p:sp>
        <p:nvSpPr>
          <p:cNvPr id="408" name="Straight Connector 80"/>
          <p:cNvSpPr/>
          <p:nvPr/>
        </p:nvSpPr>
        <p:spPr>
          <a:xfrm>
            <a:off x="6383544" y="2696845"/>
            <a:ext cx="642109" cy="44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Tit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1" name="Content Placeholder 1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41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300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300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30000" dir="540000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300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300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